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Lst>
  <p:notesMasterIdLst>
    <p:notesMasterId r:id="rId60"/>
  </p:notesMasterIdLst>
  <p:sldIdLst>
    <p:sldId id="256" r:id="rId5"/>
    <p:sldId id="257" r:id="rId6"/>
    <p:sldId id="258" r:id="rId7"/>
    <p:sldId id="259" r:id="rId8"/>
    <p:sldId id="261" r:id="rId9"/>
    <p:sldId id="260" r:id="rId10"/>
    <p:sldId id="301" r:id="rId11"/>
    <p:sldId id="302" r:id="rId12"/>
    <p:sldId id="303" r:id="rId13"/>
    <p:sldId id="300" r:id="rId14"/>
    <p:sldId id="262" r:id="rId15"/>
    <p:sldId id="304" r:id="rId16"/>
    <p:sldId id="305" r:id="rId17"/>
    <p:sldId id="306" r:id="rId18"/>
    <p:sldId id="263" r:id="rId19"/>
    <p:sldId id="264" r:id="rId20"/>
    <p:sldId id="311" r:id="rId21"/>
    <p:sldId id="266" r:id="rId22"/>
    <p:sldId id="267" r:id="rId23"/>
    <p:sldId id="268" r:id="rId24"/>
    <p:sldId id="269" r:id="rId25"/>
    <p:sldId id="270" r:id="rId26"/>
    <p:sldId id="271" r:id="rId27"/>
    <p:sldId id="272" r:id="rId28"/>
    <p:sldId id="273" r:id="rId29"/>
    <p:sldId id="274" r:id="rId30"/>
    <p:sldId id="275" r:id="rId31"/>
    <p:sldId id="276" r:id="rId32"/>
    <p:sldId id="307" r:id="rId33"/>
    <p:sldId id="308" r:id="rId34"/>
    <p:sldId id="309" r:id="rId35"/>
    <p:sldId id="279" r:id="rId36"/>
    <p:sldId id="278" r:id="rId37"/>
    <p:sldId id="280" r:id="rId38"/>
    <p:sldId id="281" r:id="rId39"/>
    <p:sldId id="282" r:id="rId40"/>
    <p:sldId id="312" r:id="rId41"/>
    <p:sldId id="277" r:id="rId42"/>
    <p:sldId id="283" r:id="rId43"/>
    <p:sldId id="310" r:id="rId44"/>
    <p:sldId id="284" r:id="rId45"/>
    <p:sldId id="286" r:id="rId46"/>
    <p:sldId id="287" r:id="rId47"/>
    <p:sldId id="288" r:id="rId48"/>
    <p:sldId id="289" r:id="rId49"/>
    <p:sldId id="290" r:id="rId50"/>
    <p:sldId id="291" r:id="rId51"/>
    <p:sldId id="292" r:id="rId52"/>
    <p:sldId id="293" r:id="rId53"/>
    <p:sldId id="294" r:id="rId54"/>
    <p:sldId id="295" r:id="rId55"/>
    <p:sldId id="296" r:id="rId56"/>
    <p:sldId id="297" r:id="rId57"/>
    <p:sldId id="298" r:id="rId58"/>
    <p:sldId id="299" r:id="rId59"/>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95" autoAdjust="0"/>
    <p:restoredTop sz="94660"/>
  </p:normalViewPr>
  <p:slideViewPr>
    <p:cSldViewPr>
      <p:cViewPr>
        <p:scale>
          <a:sx n="112" d="100"/>
          <a:sy n="112" d="100"/>
        </p:scale>
        <p:origin x="-50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0" name="PlaceHolder 1"/>
          <p:cNvSpPr>
            <a:spLocks noGrp="1"/>
          </p:cNvSpPr>
          <p:nvPr>
            <p:ph type="body"/>
          </p:nvPr>
        </p:nvSpPr>
        <p:spPr>
          <a:xfrm>
            <a:off x="756000" y="5078520"/>
            <a:ext cx="6047640" cy="4811040"/>
          </a:xfrm>
          <a:prstGeom prst="rect">
            <a:avLst/>
          </a:prstGeom>
        </p:spPr>
        <p:txBody>
          <a:bodyPr wrap="none" lIns="0" tIns="0" rIns="0" bIns="0"/>
          <a:lstStyle/>
          <a:p>
            <a:r>
              <a:rPr lang="nl-NL"/>
              <a:t>Click to edit the notes format</a:t>
            </a:r>
            <a:endParaRPr/>
          </a:p>
        </p:txBody>
      </p:sp>
      <p:sp>
        <p:nvSpPr>
          <p:cNvPr id="171" name="PlaceHolder 2"/>
          <p:cNvSpPr>
            <a:spLocks noGrp="1"/>
          </p:cNvSpPr>
          <p:nvPr>
            <p:ph type="hdr"/>
          </p:nvPr>
        </p:nvSpPr>
        <p:spPr>
          <a:xfrm>
            <a:off x="0" y="0"/>
            <a:ext cx="3280680" cy="534240"/>
          </a:xfrm>
          <a:prstGeom prst="rect">
            <a:avLst/>
          </a:prstGeom>
        </p:spPr>
        <p:txBody>
          <a:bodyPr wrap="none" lIns="0" tIns="0" rIns="0" bIns="0"/>
          <a:lstStyle/>
          <a:p>
            <a:r>
              <a:rPr lang="nl-NL"/>
              <a:t>&lt;header&gt;</a:t>
            </a:r>
            <a:endParaRPr/>
          </a:p>
        </p:txBody>
      </p:sp>
      <p:sp>
        <p:nvSpPr>
          <p:cNvPr id="172" name="PlaceHolder 3"/>
          <p:cNvSpPr>
            <a:spLocks noGrp="1"/>
          </p:cNvSpPr>
          <p:nvPr>
            <p:ph type="dt"/>
          </p:nvPr>
        </p:nvSpPr>
        <p:spPr>
          <a:xfrm>
            <a:off x="4278960" y="0"/>
            <a:ext cx="3280680" cy="534240"/>
          </a:xfrm>
          <a:prstGeom prst="rect">
            <a:avLst/>
          </a:prstGeom>
        </p:spPr>
        <p:txBody>
          <a:bodyPr wrap="none" lIns="0" tIns="0" rIns="0" bIns="0"/>
          <a:lstStyle/>
          <a:p>
            <a:pPr algn="r"/>
            <a:r>
              <a:rPr lang="nl-NL"/>
              <a:t>&lt;date/time&gt;</a:t>
            </a:r>
            <a:endParaRPr/>
          </a:p>
        </p:txBody>
      </p:sp>
      <p:sp>
        <p:nvSpPr>
          <p:cNvPr id="173" name="PlaceHolder 4"/>
          <p:cNvSpPr>
            <a:spLocks noGrp="1"/>
          </p:cNvSpPr>
          <p:nvPr>
            <p:ph type="ftr"/>
          </p:nvPr>
        </p:nvSpPr>
        <p:spPr>
          <a:xfrm>
            <a:off x="0" y="10157400"/>
            <a:ext cx="3280680" cy="534240"/>
          </a:xfrm>
          <a:prstGeom prst="rect">
            <a:avLst/>
          </a:prstGeom>
        </p:spPr>
        <p:txBody>
          <a:bodyPr wrap="none" lIns="0" tIns="0" rIns="0" bIns="0" anchor="b"/>
          <a:lstStyle/>
          <a:p>
            <a:r>
              <a:rPr lang="nl-NL"/>
              <a:t>&lt;footer&gt;</a:t>
            </a:r>
            <a:endParaRPr/>
          </a:p>
        </p:txBody>
      </p:sp>
      <p:sp>
        <p:nvSpPr>
          <p:cNvPr id="174" name="PlaceHolder 5"/>
          <p:cNvSpPr>
            <a:spLocks noGrp="1"/>
          </p:cNvSpPr>
          <p:nvPr>
            <p:ph type="sldNum"/>
          </p:nvPr>
        </p:nvSpPr>
        <p:spPr>
          <a:xfrm>
            <a:off x="4278960" y="10157400"/>
            <a:ext cx="3280680" cy="534240"/>
          </a:xfrm>
          <a:prstGeom prst="rect">
            <a:avLst/>
          </a:prstGeom>
        </p:spPr>
        <p:txBody>
          <a:bodyPr wrap="none" lIns="0" tIns="0" rIns="0" bIns="0" anchor="b"/>
          <a:lstStyle/>
          <a:p>
            <a:pPr algn="r"/>
            <a:fld id="{B1A1B181-9181-41B1-9101-719111B17121}" type="slidenum">
              <a:rPr lang="nl-NL"/>
              <a:t>‹#›</a:t>
            </a:fld>
            <a:endParaRPr/>
          </a:p>
        </p:txBody>
      </p:sp>
    </p:spTree>
    <p:extLst>
      <p:ext uri="{BB962C8B-B14F-4D97-AF65-F5344CB8AC3E}">
        <p14:creationId xmlns:p14="http://schemas.microsoft.com/office/powerpoint/2010/main" val="4111060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47"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49"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1"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3"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7"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9"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9"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9"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9"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3"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7"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9"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71"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73"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7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77"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0"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1"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3"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5"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6"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8" name="PlaceHolder 1"/>
          <p:cNvSpPr>
            <a:spLocks noGrp="1"/>
          </p:cNvSpPr>
          <p:nvPr>
            <p:ph type="subTitle"/>
          </p:nvPr>
        </p:nvSpPr>
        <p:spPr>
          <a:xfrm>
            <a:off x="457200" y="274680"/>
            <a:ext cx="8229240" cy="5855760"/>
          </a:xfrm>
          <a:prstGeom prst="rect">
            <a:avLst/>
          </a:prstGeom>
        </p:spPr>
        <p:txBody>
          <a:bodyPr wrap="none" lIns="0" tIns="0" rIns="0" bIns="0" anchor="ctr"/>
          <a:lstStyle/>
          <a:p>
            <a:pPr algn="ct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2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21"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22"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24"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25"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26"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2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29"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30"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32"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33"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35"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36"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37"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38"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4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41"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53"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55"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57"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58"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0" name="PlaceHolder 1"/>
          <p:cNvSpPr>
            <a:spLocks noGrp="1"/>
          </p:cNvSpPr>
          <p:nvPr>
            <p:ph type="subTitle"/>
          </p:nvPr>
        </p:nvSpPr>
        <p:spPr>
          <a:xfrm>
            <a:off x="457200" y="274680"/>
            <a:ext cx="8229240" cy="5855760"/>
          </a:xfrm>
          <a:prstGeom prst="rect">
            <a:avLst/>
          </a:prstGeom>
        </p:spPr>
        <p:txBody>
          <a:bodyPr wrap="none" lIns="0" tIns="0" rIns="0" bIns="0" anchor="ctr"/>
          <a:lstStyle/>
          <a:p>
            <a:pPr algn="ct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62"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63"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64"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66"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67"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68"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7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71"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72"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74"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75"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77"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78"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79"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80"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82"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83"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95"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96"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98"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00"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01"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3" name="PlaceHolder 1"/>
          <p:cNvSpPr>
            <a:spLocks noGrp="1"/>
          </p:cNvSpPr>
          <p:nvPr>
            <p:ph type="subTitle"/>
          </p:nvPr>
        </p:nvSpPr>
        <p:spPr>
          <a:xfrm>
            <a:off x="457200" y="274680"/>
            <a:ext cx="8229240" cy="5855760"/>
          </a:xfrm>
          <a:prstGeom prst="rect">
            <a:avLst/>
          </a:prstGeom>
        </p:spPr>
        <p:txBody>
          <a:bodyPr wrap="none" lIns="0" tIns="0" rIns="0" bIns="0" anchor="ctr"/>
          <a:lstStyle/>
          <a:p>
            <a:pPr algn="ct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05"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06"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107"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09"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10"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11"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13"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14"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15"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17"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118"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2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21"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22"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123"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2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25"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26"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38"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39"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40"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41"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4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43"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44"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45"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46" name="PlaceHolder 1"/>
          <p:cNvSpPr>
            <a:spLocks noGrp="1"/>
          </p:cNvSpPr>
          <p:nvPr>
            <p:ph type="subTitle"/>
          </p:nvPr>
        </p:nvSpPr>
        <p:spPr>
          <a:xfrm>
            <a:off x="457200" y="274680"/>
            <a:ext cx="8229240" cy="5855760"/>
          </a:xfrm>
          <a:prstGeom prst="rect">
            <a:avLst/>
          </a:prstGeom>
        </p:spPr>
        <p:txBody>
          <a:bodyPr wrap="none" lIns="0" tIns="0" rIns="0" bIns="0" anchor="ctr"/>
          <a:lstStyle/>
          <a:p>
            <a:pPr algn="ctr"/>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4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49"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150"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1"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52"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53"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54"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55"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56"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57"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58"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5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60"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161"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6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63"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64"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65"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166"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6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6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69"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4.jpeg"/><Relationship Id="rId2" Type="http://schemas.openxmlformats.org/officeDocument/2006/relationships/slideLayout" Target="../slideLayouts/slideLayout14.xml"/><Relationship Id="rId16" Type="http://schemas.openxmlformats.org/officeDocument/2006/relationships/image" Target="../media/image3.jpe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jpe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w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image" Target="../media/image4.jpeg"/><Relationship Id="rId2" Type="http://schemas.openxmlformats.org/officeDocument/2006/relationships/slideLayout" Target="../slideLayouts/slideLayout26.xml"/><Relationship Id="rId16" Type="http://schemas.openxmlformats.org/officeDocument/2006/relationships/image" Target="../media/image3.jpe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wmf"/></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image" Target="../media/image4.jpeg"/><Relationship Id="rId2" Type="http://schemas.openxmlformats.org/officeDocument/2006/relationships/slideLayout" Target="../slideLayouts/slideLayout38.xml"/><Relationship Id="rId16" Type="http://schemas.openxmlformats.org/officeDocument/2006/relationships/image" Target="../media/image3.jpe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2.jpe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 name="Picture 9"/>
          <p:cNvPicPr/>
          <p:nvPr/>
        </p:nvPicPr>
        <p:blipFill>
          <a:blip r:embed="rId14"/>
          <a:stretch>
            <a:fillRect/>
          </a:stretch>
        </p:blipFill>
        <p:spPr>
          <a:xfrm>
            <a:off x="539640" y="446040"/>
            <a:ext cx="1437840" cy="561600"/>
          </a:xfrm>
          <a:prstGeom prst="rect">
            <a:avLst/>
          </a:prstGeom>
        </p:spPr>
      </p:pic>
      <p:pic>
        <p:nvPicPr>
          <p:cNvPr id="11" name="Picture 10"/>
          <p:cNvPicPr/>
          <p:nvPr/>
        </p:nvPicPr>
        <p:blipFill>
          <a:blip r:embed="rId15"/>
          <a:stretch>
            <a:fillRect/>
          </a:stretch>
        </p:blipFill>
        <p:spPr>
          <a:xfrm>
            <a:off x="1079280" y="805680"/>
            <a:ext cx="119880" cy="119880"/>
          </a:xfrm>
          <a:prstGeom prst="rect">
            <a:avLst/>
          </a:prstGeom>
        </p:spPr>
      </p:pic>
      <p:pic>
        <p:nvPicPr>
          <p:cNvPr id="2" name="Picture 11"/>
          <p:cNvPicPr/>
          <p:nvPr/>
        </p:nvPicPr>
        <p:blipFill>
          <a:blip r:embed="rId16"/>
          <a:stretch>
            <a:fillRect/>
          </a:stretch>
        </p:blipFill>
        <p:spPr>
          <a:xfrm>
            <a:off x="5681520" y="0"/>
            <a:ext cx="3462120" cy="936360"/>
          </a:xfrm>
          <a:prstGeom prst="rect">
            <a:avLst/>
          </a:prstGeom>
        </p:spPr>
      </p:pic>
      <p:sp>
        <p:nvSpPr>
          <p:cNvPr id="3" name="Line 1"/>
          <p:cNvSpPr/>
          <p:nvPr/>
        </p:nvSpPr>
        <p:spPr>
          <a:xfrm>
            <a:off x="1258560" y="981000"/>
            <a:ext cx="7885440" cy="0"/>
          </a:xfrm>
          <a:prstGeom prst="line">
            <a:avLst/>
          </a:prstGeom>
          <a:ln w="12600">
            <a:solidFill>
              <a:srgbClr val="CC3300"/>
            </a:solidFill>
            <a:round/>
          </a:ln>
        </p:spPr>
      </p:sp>
      <p:sp>
        <p:nvSpPr>
          <p:cNvPr id="4" name="CustomShape 2"/>
          <p:cNvSpPr/>
          <p:nvPr/>
        </p:nvSpPr>
        <p:spPr>
          <a:xfrm>
            <a:off x="0" y="6453360"/>
            <a:ext cx="9143640" cy="404280"/>
          </a:xfrm>
          <a:prstGeom prst="rect">
            <a:avLst/>
          </a:prstGeom>
          <a:solidFill>
            <a:srgbClr val="CC0000"/>
          </a:solidFill>
        </p:spPr>
      </p:sp>
      <p:pic>
        <p:nvPicPr>
          <p:cNvPr id="5" name="Picture 7"/>
          <p:cNvPicPr/>
          <p:nvPr/>
        </p:nvPicPr>
        <p:blipFill>
          <a:blip r:embed="rId17"/>
          <a:stretch>
            <a:fillRect/>
          </a:stretch>
        </p:blipFill>
        <p:spPr>
          <a:xfrm>
            <a:off x="1962000" y="3860640"/>
            <a:ext cx="7181640" cy="2580840"/>
          </a:xfrm>
          <a:prstGeom prst="rect">
            <a:avLst/>
          </a:prstGeom>
        </p:spPr>
      </p:pic>
      <p:sp>
        <p:nvSpPr>
          <p:cNvPr id="6" name="PlaceHolder 3"/>
          <p:cNvSpPr>
            <a:spLocks noGrp="1"/>
          </p:cNvSpPr>
          <p:nvPr>
            <p:ph type="ftr"/>
          </p:nvPr>
        </p:nvSpPr>
        <p:spPr>
          <a:xfrm>
            <a:off x="0" y="0"/>
            <a:ext cx="360" cy="360"/>
          </a:xfrm>
          <a:prstGeom prst="rect">
            <a:avLst/>
          </a:prstGeom>
        </p:spPr>
        <p:txBody>
          <a:bodyPr lIns="90000" tIns="45000" rIns="90000" bIns="45000"/>
          <a:lstStyle/>
          <a:p>
            <a:endParaRPr/>
          </a:p>
        </p:txBody>
      </p:sp>
      <p:sp>
        <p:nvSpPr>
          <p:cNvPr id="7" name="PlaceHolder 4"/>
          <p:cNvSpPr>
            <a:spLocks noGrp="1"/>
          </p:cNvSpPr>
          <p:nvPr>
            <p:ph type="sldNum"/>
          </p:nvPr>
        </p:nvSpPr>
        <p:spPr>
          <a:xfrm>
            <a:off x="0" y="0"/>
            <a:ext cx="360" cy="360"/>
          </a:xfrm>
          <a:prstGeom prst="rect">
            <a:avLst/>
          </a:prstGeom>
        </p:spPr>
        <p:txBody>
          <a:bodyPr lIns="90000" tIns="45000" rIns="90000" bIns="45000"/>
          <a:lstStyle/>
          <a:p>
            <a:pPr>
              <a:buFont typeface="Symbol"/>
              <a:buChar char=""/>
            </a:pPr>
            <a:fld id="{A1212151-2161-4100-B1C1-A1B191A1A1A1}" type="slidenum">
              <a:rPr lang="nl-NL">
                <a:solidFill>
                  <a:srgbClr val="000000"/>
                </a:solidFill>
                <a:latin typeface="Calibri"/>
              </a:rPr>
              <a:t>‹#›</a:t>
            </a:fld>
            <a:endParaRPr/>
          </a:p>
        </p:txBody>
      </p:sp>
      <p:sp>
        <p:nvSpPr>
          <p:cNvPr id="8" name="PlaceHolder 5"/>
          <p:cNvSpPr>
            <a:spLocks noGrp="1"/>
          </p:cNvSpPr>
          <p:nvPr>
            <p:ph type="title"/>
          </p:nvPr>
        </p:nvSpPr>
        <p:spPr>
          <a:xfrm>
            <a:off x="457200" y="273600"/>
            <a:ext cx="8229240" cy="1144800"/>
          </a:xfrm>
          <a:prstGeom prst="rect">
            <a:avLst/>
          </a:prstGeom>
        </p:spPr>
        <p:txBody>
          <a:bodyPr wrap="none" lIns="0" tIns="0" rIns="0" bIns="0" anchor="ctr"/>
          <a:lstStyle/>
          <a:p>
            <a:r>
              <a:rPr lang="nl-NL"/>
              <a:t>Click to edit the title text format</a:t>
            </a:r>
            <a:endParaRPr/>
          </a:p>
        </p:txBody>
      </p:sp>
      <p:sp>
        <p:nvSpPr>
          <p:cNvPr id="9" name="PlaceHolder 6"/>
          <p:cNvSpPr>
            <a:spLocks noGrp="1"/>
          </p:cNvSpPr>
          <p:nvPr>
            <p:ph type="body"/>
          </p:nvPr>
        </p:nvSpPr>
        <p:spPr>
          <a:xfrm>
            <a:off x="457200" y="1604520"/>
            <a:ext cx="8229240" cy="4525920"/>
          </a:xfrm>
          <a:prstGeom prst="rect">
            <a:avLst/>
          </a:prstGeom>
        </p:spPr>
        <p:txBody>
          <a:bodyPr wrap="none" lIns="0" tIns="0" rIns="0" bIns="0"/>
          <a:lstStyle/>
          <a:p>
            <a:pPr>
              <a:buSzPct val="45000"/>
              <a:buFont typeface="StarSymbol"/>
              <a:buChar char=""/>
            </a:pPr>
            <a:r>
              <a:rPr lang="nl-NL"/>
              <a:t>Click to edit the outline text format</a:t>
            </a:r>
            <a:endParaRPr/>
          </a:p>
          <a:p>
            <a:pPr lvl="1">
              <a:buSzPct val="45000"/>
              <a:buFont typeface="StarSymbol"/>
              <a:buChar char=""/>
            </a:pPr>
            <a:r>
              <a:rPr lang="nl-NL"/>
              <a:t>Second Outline Level</a:t>
            </a:r>
            <a:endParaRPr/>
          </a:p>
          <a:p>
            <a:pPr lvl="2">
              <a:buSzPct val="75000"/>
              <a:buFont typeface="StarSymbol"/>
              <a:buChar char=""/>
            </a:pPr>
            <a:r>
              <a:rPr lang="nl-NL"/>
              <a:t>Third Outline Level</a:t>
            </a:r>
            <a:endParaRPr/>
          </a:p>
          <a:p>
            <a:pPr lvl="3">
              <a:buSzPct val="45000"/>
              <a:buFont typeface="StarSymbol"/>
              <a:buChar char=""/>
            </a:pPr>
            <a:r>
              <a:rPr lang="nl-NL"/>
              <a:t>Fourth Outline Level</a:t>
            </a:r>
            <a:endParaRPr/>
          </a:p>
          <a:p>
            <a:pPr lvl="4">
              <a:buSzPct val="75000"/>
              <a:buFont typeface="StarSymbol"/>
              <a:buChar char=""/>
            </a:pPr>
            <a:r>
              <a:rPr lang="nl-NL"/>
              <a:t>Fifth Outline Level</a:t>
            </a:r>
            <a:endParaRPr/>
          </a:p>
          <a:p>
            <a:pPr lvl="5">
              <a:buSzPct val="45000"/>
              <a:buFont typeface="StarSymbol"/>
              <a:buChar char=""/>
            </a:pPr>
            <a:r>
              <a:rPr lang="nl-NL"/>
              <a:t>Sixth Outline Level</a:t>
            </a:r>
            <a:endParaRPr/>
          </a:p>
          <a:p>
            <a:pPr lvl="6">
              <a:buSzPct val="45000"/>
              <a:buFont typeface="StarSymbol"/>
              <a:buChar char=""/>
            </a:pPr>
            <a:r>
              <a:rPr lang="nl-NL"/>
              <a:t>Seventh Outline Level</a:t>
            </a:r>
            <a:endParaRPr/>
          </a:p>
          <a:p>
            <a:pPr lvl="7">
              <a:buSzPct val="45000"/>
              <a:buFont typeface="StarSymbol"/>
              <a:buChar char=""/>
            </a:pPr>
            <a:r>
              <a:rPr lang="nl-NL"/>
              <a:t>Eighth Outline Level</a:t>
            </a:r>
            <a:endParaRPr/>
          </a:p>
          <a:p>
            <a:pPr lvl="8">
              <a:buSzPct val="45000"/>
              <a:buFont typeface="StarSymbol"/>
              <a:buChar char=""/>
            </a:pPr>
            <a:r>
              <a:rPr lang="nl-NL"/>
              <a:t>Ninth Outline Level</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2" name="Picture 9"/>
          <p:cNvPicPr/>
          <p:nvPr/>
        </p:nvPicPr>
        <p:blipFill>
          <a:blip r:embed="rId14"/>
          <a:stretch>
            <a:fillRect/>
          </a:stretch>
        </p:blipFill>
        <p:spPr>
          <a:xfrm>
            <a:off x="539640" y="446040"/>
            <a:ext cx="1437840" cy="561600"/>
          </a:xfrm>
          <a:prstGeom prst="rect">
            <a:avLst/>
          </a:prstGeom>
        </p:spPr>
      </p:pic>
      <p:pic>
        <p:nvPicPr>
          <p:cNvPr id="43" name="Picture 10"/>
          <p:cNvPicPr/>
          <p:nvPr/>
        </p:nvPicPr>
        <p:blipFill>
          <a:blip r:embed="rId15"/>
          <a:stretch>
            <a:fillRect/>
          </a:stretch>
        </p:blipFill>
        <p:spPr>
          <a:xfrm>
            <a:off x="1079280" y="805680"/>
            <a:ext cx="119880" cy="119880"/>
          </a:xfrm>
          <a:prstGeom prst="rect">
            <a:avLst/>
          </a:prstGeom>
        </p:spPr>
      </p:pic>
      <p:pic>
        <p:nvPicPr>
          <p:cNvPr id="44" name="Picture 11"/>
          <p:cNvPicPr/>
          <p:nvPr/>
        </p:nvPicPr>
        <p:blipFill>
          <a:blip r:embed="rId16"/>
          <a:stretch>
            <a:fillRect/>
          </a:stretch>
        </p:blipFill>
        <p:spPr>
          <a:xfrm>
            <a:off x="5681520" y="0"/>
            <a:ext cx="3462120" cy="936360"/>
          </a:xfrm>
          <a:prstGeom prst="rect">
            <a:avLst/>
          </a:prstGeom>
        </p:spPr>
      </p:pic>
      <p:sp>
        <p:nvSpPr>
          <p:cNvPr id="45" name="Line 1"/>
          <p:cNvSpPr/>
          <p:nvPr/>
        </p:nvSpPr>
        <p:spPr>
          <a:xfrm>
            <a:off x="1258560" y="981000"/>
            <a:ext cx="7885440" cy="0"/>
          </a:xfrm>
          <a:prstGeom prst="line">
            <a:avLst/>
          </a:prstGeom>
          <a:ln w="12600">
            <a:solidFill>
              <a:srgbClr val="CC3300"/>
            </a:solidFill>
            <a:round/>
          </a:ln>
        </p:spPr>
      </p:sp>
      <p:sp>
        <p:nvSpPr>
          <p:cNvPr id="46" name="CustomShape 2"/>
          <p:cNvSpPr/>
          <p:nvPr/>
        </p:nvSpPr>
        <p:spPr>
          <a:xfrm>
            <a:off x="0" y="6453360"/>
            <a:ext cx="9143640" cy="404280"/>
          </a:xfrm>
          <a:prstGeom prst="rect">
            <a:avLst/>
          </a:prstGeom>
          <a:solidFill>
            <a:srgbClr val="CC0000"/>
          </a:solidFill>
        </p:spPr>
      </p:sp>
      <p:pic>
        <p:nvPicPr>
          <p:cNvPr id="47" name="Picture 7"/>
          <p:cNvPicPr/>
          <p:nvPr/>
        </p:nvPicPr>
        <p:blipFill>
          <a:blip r:embed="rId17"/>
          <a:stretch>
            <a:fillRect/>
          </a:stretch>
        </p:blipFill>
        <p:spPr>
          <a:xfrm>
            <a:off x="1962000" y="3860640"/>
            <a:ext cx="7181640" cy="2580840"/>
          </a:xfrm>
          <a:prstGeom prst="rect">
            <a:avLst/>
          </a:prstGeom>
        </p:spPr>
      </p:pic>
      <p:sp>
        <p:nvSpPr>
          <p:cNvPr id="48" name="PlaceHolder 3"/>
          <p:cNvSpPr>
            <a:spLocks noGrp="1"/>
          </p:cNvSpPr>
          <p:nvPr>
            <p:ph type="title"/>
          </p:nvPr>
        </p:nvSpPr>
        <p:spPr>
          <a:xfrm>
            <a:off x="0" y="0"/>
            <a:ext cx="360" cy="360"/>
          </a:xfrm>
          <a:prstGeom prst="rect">
            <a:avLst/>
          </a:prstGeom>
        </p:spPr>
        <p:txBody>
          <a:bodyPr lIns="90000" tIns="45000" rIns="90000" bIns="45000"/>
          <a:lstStyle/>
          <a:p>
            <a:pPr algn="ctr"/>
            <a:r>
              <a:rPr lang="nl-NL" sz="4400">
                <a:solidFill>
                  <a:srgbClr val="000000"/>
                </a:solidFill>
                <a:latin typeface="Calibri"/>
              </a:rPr>
              <a:t>Click to edit the title text formatKlik om de stijl te bewerken</a:t>
            </a:r>
            <a:endParaRPr/>
          </a:p>
        </p:txBody>
      </p:sp>
      <p:sp>
        <p:nvSpPr>
          <p:cNvPr id="49" name="PlaceHolder 4"/>
          <p:cNvSpPr>
            <a:spLocks noGrp="1"/>
          </p:cNvSpPr>
          <p:nvPr>
            <p:ph type="body"/>
          </p:nvPr>
        </p:nvSpPr>
        <p:spPr>
          <a:xfrm>
            <a:off x="457200" y="1600200"/>
            <a:ext cx="8229240" cy="4525560"/>
          </a:xfrm>
          <a:prstGeom prst="rect">
            <a:avLst/>
          </a:prstGeom>
        </p:spPr>
        <p:txBody>
          <a:bodyPr/>
          <a:lstStyle/>
          <a:p>
            <a:pPr>
              <a:buSzPct val="45000"/>
              <a:buFont typeface="StarSymbol"/>
              <a:buChar char=""/>
            </a:pPr>
            <a:r>
              <a:rPr lang="nl-NL">
                <a:solidFill>
                  <a:srgbClr val="000000"/>
                </a:solidFill>
                <a:latin typeface="Calibri"/>
              </a:rPr>
              <a:t>Click to edit the outline text format</a:t>
            </a:r>
            <a:endParaRPr/>
          </a:p>
          <a:p>
            <a:pPr lvl="1">
              <a:buSzPct val="45000"/>
              <a:buFont typeface="StarSymbol"/>
              <a:buChar char=""/>
            </a:pPr>
            <a:r>
              <a:rPr lang="nl-NL">
                <a:solidFill>
                  <a:srgbClr val="000000"/>
                </a:solidFill>
                <a:latin typeface="Calibri"/>
              </a:rPr>
              <a:t>Second Outline Level</a:t>
            </a:r>
            <a:endParaRPr/>
          </a:p>
          <a:p>
            <a:pPr lvl="2">
              <a:buSzPct val="75000"/>
              <a:buFont typeface="StarSymbol"/>
              <a:buChar char=""/>
            </a:pPr>
            <a:r>
              <a:rPr lang="nl-NL">
                <a:solidFill>
                  <a:srgbClr val="000000"/>
                </a:solidFill>
                <a:latin typeface="Calibri"/>
              </a:rPr>
              <a:t>Third Outline Level</a:t>
            </a:r>
            <a:endParaRPr/>
          </a:p>
          <a:p>
            <a:pPr lvl="3">
              <a:buSzPct val="45000"/>
              <a:buFont typeface="StarSymbol"/>
              <a:buChar char=""/>
            </a:pPr>
            <a:r>
              <a:rPr lang="nl-NL">
                <a:solidFill>
                  <a:srgbClr val="000000"/>
                </a:solidFill>
                <a:latin typeface="Calibri"/>
              </a:rPr>
              <a:t>Fourth Outline Level</a:t>
            </a:r>
            <a:endParaRPr/>
          </a:p>
          <a:p>
            <a:pPr lvl="4">
              <a:buSzPct val="75000"/>
              <a:buFont typeface="StarSymbol"/>
              <a:buChar char=""/>
            </a:pPr>
            <a:r>
              <a:rPr lang="nl-NL">
                <a:solidFill>
                  <a:srgbClr val="000000"/>
                </a:solidFill>
                <a:latin typeface="Calibri"/>
              </a:rPr>
              <a:t>Fifth Outline Level</a:t>
            </a:r>
            <a:endParaRPr/>
          </a:p>
          <a:p>
            <a:pPr lvl="5">
              <a:buSzPct val="45000"/>
              <a:buFont typeface="StarSymbol"/>
              <a:buChar char=""/>
            </a:pPr>
            <a:r>
              <a:rPr lang="nl-NL">
                <a:solidFill>
                  <a:srgbClr val="000000"/>
                </a:solidFill>
                <a:latin typeface="Calibri"/>
              </a:rPr>
              <a:t>Sixth Outline Level</a:t>
            </a:r>
            <a:endParaRPr/>
          </a:p>
          <a:p>
            <a:pPr lvl="6">
              <a:buSzPct val="45000"/>
              <a:buFont typeface="StarSymbol"/>
              <a:buChar char=""/>
            </a:pPr>
            <a:r>
              <a:rPr lang="nl-NL">
                <a:solidFill>
                  <a:srgbClr val="000000"/>
                </a:solidFill>
                <a:latin typeface="Calibri"/>
              </a:rPr>
              <a:t>Seventh Outline Level</a:t>
            </a:r>
            <a:endParaRPr/>
          </a:p>
          <a:p>
            <a:pPr lvl="7">
              <a:buSzPct val="45000"/>
              <a:buFont typeface="StarSymbol"/>
              <a:buChar char=""/>
            </a:pPr>
            <a:r>
              <a:rPr lang="nl-NL">
                <a:solidFill>
                  <a:srgbClr val="000000"/>
                </a:solidFill>
                <a:latin typeface="Calibri"/>
              </a:rPr>
              <a:t>Eighth Outline Level</a:t>
            </a:r>
            <a:endParaRPr/>
          </a:p>
          <a:p>
            <a:pPr>
              <a:buFont typeface="Symbol"/>
              <a:buChar char=""/>
            </a:pPr>
            <a:r>
              <a:rPr lang="nl-NL">
                <a:solidFill>
                  <a:srgbClr val="000000"/>
                </a:solidFill>
                <a:latin typeface="Calibri"/>
              </a:rPr>
              <a:t>Ninth Outline LevelKlik om de modelstijlen te bewerken</a:t>
            </a:r>
            <a:endParaRPr/>
          </a:p>
          <a:p>
            <a:pPr lvl="1">
              <a:buFont typeface="Symbol"/>
              <a:buChar char=""/>
            </a:pPr>
            <a:r>
              <a:rPr lang="nl-NL">
                <a:solidFill>
                  <a:srgbClr val="000000"/>
                </a:solidFill>
                <a:latin typeface="Calibri"/>
              </a:rPr>
              <a:t>Tweede niveau</a:t>
            </a:r>
            <a:endParaRPr/>
          </a:p>
          <a:p>
            <a:pPr lvl="2">
              <a:buFont typeface="Symbol"/>
              <a:buChar char=""/>
            </a:pPr>
            <a:r>
              <a:rPr lang="nl-NL">
                <a:solidFill>
                  <a:srgbClr val="000000"/>
                </a:solidFill>
                <a:latin typeface="Calibri"/>
              </a:rPr>
              <a:t>Derde niveau</a:t>
            </a:r>
            <a:endParaRPr/>
          </a:p>
          <a:p>
            <a:pPr lvl="3">
              <a:buFont typeface="Symbol"/>
              <a:buChar char=""/>
            </a:pPr>
            <a:r>
              <a:rPr lang="nl-NL">
                <a:solidFill>
                  <a:srgbClr val="000000"/>
                </a:solidFill>
                <a:latin typeface="Calibri"/>
              </a:rPr>
              <a:t>Vierde niveau</a:t>
            </a:r>
            <a:endParaRPr/>
          </a:p>
          <a:p>
            <a:pPr lvl="4">
              <a:buFont typeface="Symbol"/>
              <a:buChar char=""/>
            </a:pPr>
            <a:r>
              <a:rPr lang="nl-NL">
                <a:solidFill>
                  <a:srgbClr val="000000"/>
                </a:solidFill>
                <a:latin typeface="Calibri"/>
              </a:rPr>
              <a:t>Vijfde niveau</a:t>
            </a:r>
            <a:endParaRPr/>
          </a:p>
        </p:txBody>
      </p:sp>
      <p:sp>
        <p:nvSpPr>
          <p:cNvPr id="50" name="PlaceHolder 5"/>
          <p:cNvSpPr>
            <a:spLocks noGrp="1"/>
          </p:cNvSpPr>
          <p:nvPr>
            <p:ph type="ftr"/>
          </p:nvPr>
        </p:nvSpPr>
        <p:spPr>
          <a:xfrm>
            <a:off x="0" y="0"/>
            <a:ext cx="360" cy="360"/>
          </a:xfrm>
          <a:prstGeom prst="rect">
            <a:avLst/>
          </a:prstGeom>
        </p:spPr>
        <p:txBody>
          <a:bodyPr lIns="90000" tIns="45000" rIns="90000" bIns="45000"/>
          <a:lstStyle/>
          <a:p>
            <a:endParaRPr/>
          </a:p>
        </p:txBody>
      </p:sp>
      <p:sp>
        <p:nvSpPr>
          <p:cNvPr id="51" name="PlaceHolder 6"/>
          <p:cNvSpPr>
            <a:spLocks noGrp="1"/>
          </p:cNvSpPr>
          <p:nvPr>
            <p:ph type="sldNum"/>
          </p:nvPr>
        </p:nvSpPr>
        <p:spPr>
          <a:xfrm>
            <a:off x="0" y="0"/>
            <a:ext cx="360" cy="360"/>
          </a:xfrm>
          <a:prstGeom prst="rect">
            <a:avLst/>
          </a:prstGeom>
        </p:spPr>
        <p:txBody>
          <a:bodyPr lIns="90000" tIns="45000" rIns="90000" bIns="45000"/>
          <a:lstStyle/>
          <a:p>
            <a:pPr>
              <a:buFont typeface="Symbol"/>
              <a:buChar char=""/>
            </a:pPr>
            <a:fld id="{F1A14131-F101-4141-9151-51C1E1D1E121}" type="slidenum">
              <a:rPr lang="nl-NL">
                <a:solidFill>
                  <a:srgbClr val="000000"/>
                </a:solidFill>
                <a:latin typeface="Calibri"/>
              </a:rPr>
              <a:t>‹#›</a:t>
            </a:fld>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p:bodyStyle/>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4" name="Picture 9"/>
          <p:cNvPicPr/>
          <p:nvPr/>
        </p:nvPicPr>
        <p:blipFill>
          <a:blip r:embed="rId14"/>
          <a:stretch>
            <a:fillRect/>
          </a:stretch>
        </p:blipFill>
        <p:spPr>
          <a:xfrm>
            <a:off x="539640" y="446040"/>
            <a:ext cx="1437840" cy="561600"/>
          </a:xfrm>
          <a:prstGeom prst="rect">
            <a:avLst/>
          </a:prstGeom>
        </p:spPr>
      </p:pic>
      <p:pic>
        <p:nvPicPr>
          <p:cNvPr id="85" name="Picture 10"/>
          <p:cNvPicPr/>
          <p:nvPr/>
        </p:nvPicPr>
        <p:blipFill>
          <a:blip r:embed="rId15"/>
          <a:stretch>
            <a:fillRect/>
          </a:stretch>
        </p:blipFill>
        <p:spPr>
          <a:xfrm>
            <a:off x="1079280" y="805680"/>
            <a:ext cx="119880" cy="119880"/>
          </a:xfrm>
          <a:prstGeom prst="rect">
            <a:avLst/>
          </a:prstGeom>
        </p:spPr>
      </p:pic>
      <p:pic>
        <p:nvPicPr>
          <p:cNvPr id="86" name="Picture 11"/>
          <p:cNvPicPr/>
          <p:nvPr/>
        </p:nvPicPr>
        <p:blipFill>
          <a:blip r:embed="rId16"/>
          <a:stretch>
            <a:fillRect/>
          </a:stretch>
        </p:blipFill>
        <p:spPr>
          <a:xfrm>
            <a:off x="5681520" y="0"/>
            <a:ext cx="3462120" cy="936360"/>
          </a:xfrm>
          <a:prstGeom prst="rect">
            <a:avLst/>
          </a:prstGeom>
        </p:spPr>
      </p:pic>
      <p:sp>
        <p:nvSpPr>
          <p:cNvPr id="87" name="Line 1"/>
          <p:cNvSpPr/>
          <p:nvPr/>
        </p:nvSpPr>
        <p:spPr>
          <a:xfrm>
            <a:off x="1258560" y="981000"/>
            <a:ext cx="7885440" cy="0"/>
          </a:xfrm>
          <a:prstGeom prst="line">
            <a:avLst/>
          </a:prstGeom>
          <a:ln w="12600">
            <a:solidFill>
              <a:srgbClr val="CC3300"/>
            </a:solidFill>
            <a:round/>
          </a:ln>
        </p:spPr>
      </p:sp>
      <p:sp>
        <p:nvSpPr>
          <p:cNvPr id="88" name="CustomShape 2"/>
          <p:cNvSpPr/>
          <p:nvPr/>
        </p:nvSpPr>
        <p:spPr>
          <a:xfrm>
            <a:off x="0" y="6453360"/>
            <a:ext cx="9143640" cy="404280"/>
          </a:xfrm>
          <a:prstGeom prst="rect">
            <a:avLst/>
          </a:prstGeom>
          <a:solidFill>
            <a:srgbClr val="CC0000"/>
          </a:solidFill>
        </p:spPr>
      </p:sp>
      <p:pic>
        <p:nvPicPr>
          <p:cNvPr id="89" name="Picture 7"/>
          <p:cNvPicPr/>
          <p:nvPr/>
        </p:nvPicPr>
        <p:blipFill>
          <a:blip r:embed="rId17"/>
          <a:stretch>
            <a:fillRect/>
          </a:stretch>
        </p:blipFill>
        <p:spPr>
          <a:xfrm>
            <a:off x="1962000" y="3860640"/>
            <a:ext cx="7181640" cy="2580840"/>
          </a:xfrm>
          <a:prstGeom prst="rect">
            <a:avLst/>
          </a:prstGeom>
        </p:spPr>
      </p:pic>
      <p:sp>
        <p:nvSpPr>
          <p:cNvPr id="90" name="PlaceHolder 3"/>
          <p:cNvSpPr>
            <a:spLocks noGrp="1"/>
          </p:cNvSpPr>
          <p:nvPr>
            <p:ph type="title"/>
          </p:nvPr>
        </p:nvSpPr>
        <p:spPr>
          <a:xfrm>
            <a:off x="0" y="0"/>
            <a:ext cx="360" cy="360"/>
          </a:xfrm>
          <a:prstGeom prst="rect">
            <a:avLst/>
          </a:prstGeom>
        </p:spPr>
        <p:txBody>
          <a:bodyPr lIns="90000" tIns="45000" rIns="90000" bIns="45000"/>
          <a:lstStyle/>
          <a:p>
            <a:pPr algn="ctr"/>
            <a:r>
              <a:rPr lang="nl-NL" sz="4400">
                <a:solidFill>
                  <a:srgbClr val="000000"/>
                </a:solidFill>
                <a:latin typeface="Calibri"/>
              </a:rPr>
              <a:t>Click to edit the title text formatKlik om de stijl te bewerken</a:t>
            </a:r>
            <a:endParaRPr/>
          </a:p>
        </p:txBody>
      </p:sp>
      <p:sp>
        <p:nvSpPr>
          <p:cNvPr id="91" name="PlaceHolder 4"/>
          <p:cNvSpPr>
            <a:spLocks noGrp="1"/>
          </p:cNvSpPr>
          <p:nvPr>
            <p:ph type="body"/>
          </p:nvPr>
        </p:nvSpPr>
        <p:spPr>
          <a:xfrm>
            <a:off x="457200" y="1600200"/>
            <a:ext cx="4038120" cy="4525560"/>
          </a:xfrm>
          <a:prstGeom prst="rect">
            <a:avLst/>
          </a:prstGeom>
        </p:spPr>
        <p:txBody>
          <a:bodyPr/>
          <a:lstStyle/>
          <a:p>
            <a:pPr>
              <a:buSzPct val="45000"/>
              <a:buFont typeface="StarSymbol"/>
              <a:buChar char=""/>
            </a:pPr>
            <a:r>
              <a:rPr lang="nl-NL" sz="2800">
                <a:solidFill>
                  <a:srgbClr val="000000"/>
                </a:solidFill>
                <a:latin typeface="Calibri"/>
              </a:rPr>
              <a:t>Click to edit the outline text format</a:t>
            </a:r>
            <a:endParaRPr/>
          </a:p>
          <a:p>
            <a:pPr lvl="1">
              <a:buSzPct val="45000"/>
              <a:buFont typeface="StarSymbol"/>
              <a:buChar char=""/>
            </a:pPr>
            <a:r>
              <a:rPr lang="nl-NL" sz="2800">
                <a:solidFill>
                  <a:srgbClr val="000000"/>
                </a:solidFill>
                <a:latin typeface="Calibri"/>
              </a:rPr>
              <a:t>Second Outline Level</a:t>
            </a:r>
            <a:endParaRPr/>
          </a:p>
          <a:p>
            <a:pPr lvl="2">
              <a:buSzPct val="75000"/>
              <a:buFont typeface="StarSymbol"/>
              <a:buChar char=""/>
            </a:pPr>
            <a:r>
              <a:rPr lang="nl-NL" sz="2800">
                <a:solidFill>
                  <a:srgbClr val="000000"/>
                </a:solidFill>
                <a:latin typeface="Calibri"/>
              </a:rPr>
              <a:t>Third Outline Level</a:t>
            </a:r>
            <a:endParaRPr/>
          </a:p>
          <a:p>
            <a:pPr lvl="3">
              <a:buSzPct val="45000"/>
              <a:buFont typeface="StarSymbol"/>
              <a:buChar char=""/>
            </a:pPr>
            <a:r>
              <a:rPr lang="nl-NL" sz="2800">
                <a:solidFill>
                  <a:srgbClr val="000000"/>
                </a:solidFill>
                <a:latin typeface="Calibri"/>
              </a:rPr>
              <a:t>Fourth Outline Level</a:t>
            </a:r>
            <a:endParaRPr/>
          </a:p>
          <a:p>
            <a:pPr lvl="4">
              <a:buSzPct val="75000"/>
              <a:buFont typeface="StarSymbol"/>
              <a:buChar char=""/>
            </a:pPr>
            <a:r>
              <a:rPr lang="nl-NL" sz="2800">
                <a:solidFill>
                  <a:srgbClr val="000000"/>
                </a:solidFill>
                <a:latin typeface="Calibri"/>
              </a:rPr>
              <a:t>Fifth Outline Level</a:t>
            </a:r>
            <a:endParaRPr/>
          </a:p>
          <a:p>
            <a:pPr lvl="5">
              <a:buSzPct val="45000"/>
              <a:buFont typeface="StarSymbol"/>
              <a:buChar char=""/>
            </a:pPr>
            <a:r>
              <a:rPr lang="nl-NL" sz="2800">
                <a:solidFill>
                  <a:srgbClr val="000000"/>
                </a:solidFill>
                <a:latin typeface="Calibri"/>
              </a:rPr>
              <a:t>Sixth Outline Level</a:t>
            </a:r>
            <a:endParaRPr/>
          </a:p>
          <a:p>
            <a:pPr lvl="6">
              <a:buSzPct val="45000"/>
              <a:buFont typeface="StarSymbol"/>
              <a:buChar char=""/>
            </a:pPr>
            <a:r>
              <a:rPr lang="nl-NL" sz="2800">
                <a:solidFill>
                  <a:srgbClr val="000000"/>
                </a:solidFill>
                <a:latin typeface="Calibri"/>
              </a:rPr>
              <a:t>Seventh Outline Level</a:t>
            </a:r>
            <a:endParaRPr/>
          </a:p>
          <a:p>
            <a:pPr lvl="7">
              <a:buSzPct val="45000"/>
              <a:buFont typeface="StarSymbol"/>
              <a:buChar char=""/>
            </a:pPr>
            <a:r>
              <a:rPr lang="nl-NL" sz="2800">
                <a:solidFill>
                  <a:srgbClr val="000000"/>
                </a:solidFill>
                <a:latin typeface="Calibri"/>
              </a:rPr>
              <a:t>Eighth Outline Level</a:t>
            </a:r>
            <a:endParaRPr/>
          </a:p>
          <a:p>
            <a:pPr>
              <a:buFont typeface="Symbol"/>
              <a:buChar char=""/>
            </a:pPr>
            <a:r>
              <a:rPr lang="nl-NL" sz="2800">
                <a:solidFill>
                  <a:srgbClr val="000000"/>
                </a:solidFill>
                <a:latin typeface="Calibri"/>
              </a:rPr>
              <a:t>Ninth Outline LevelKlik om de modelstijlen te bewerken</a:t>
            </a:r>
            <a:endParaRPr/>
          </a:p>
          <a:p>
            <a:pPr lvl="1">
              <a:buFont typeface="Symbol"/>
              <a:buChar char=""/>
            </a:pPr>
            <a:r>
              <a:rPr lang="nl-NL" sz="2400">
                <a:solidFill>
                  <a:srgbClr val="000000"/>
                </a:solidFill>
                <a:latin typeface="Calibri"/>
              </a:rPr>
              <a:t>Tweede niveau</a:t>
            </a:r>
            <a:endParaRPr/>
          </a:p>
          <a:p>
            <a:pPr lvl="2">
              <a:buFont typeface="Symbol"/>
              <a:buChar char=""/>
            </a:pPr>
            <a:r>
              <a:rPr lang="nl-NL" sz="2000">
                <a:solidFill>
                  <a:srgbClr val="000000"/>
                </a:solidFill>
                <a:latin typeface="Calibri"/>
              </a:rPr>
              <a:t>Derde niveau</a:t>
            </a:r>
            <a:endParaRPr/>
          </a:p>
          <a:p>
            <a:pPr lvl="3">
              <a:buFont typeface="Symbol"/>
              <a:buChar char=""/>
            </a:pPr>
            <a:r>
              <a:rPr lang="nl-NL">
                <a:solidFill>
                  <a:srgbClr val="000000"/>
                </a:solidFill>
                <a:latin typeface="Calibri"/>
              </a:rPr>
              <a:t>Vierde niveau</a:t>
            </a:r>
            <a:endParaRPr/>
          </a:p>
          <a:p>
            <a:pPr lvl="4">
              <a:buFont typeface="Symbol"/>
              <a:buChar char=""/>
            </a:pPr>
            <a:r>
              <a:rPr lang="nl-NL">
                <a:solidFill>
                  <a:srgbClr val="000000"/>
                </a:solidFill>
                <a:latin typeface="Calibri"/>
              </a:rPr>
              <a:t>Vijfde niveau</a:t>
            </a:r>
            <a:endParaRPr/>
          </a:p>
        </p:txBody>
      </p:sp>
      <p:sp>
        <p:nvSpPr>
          <p:cNvPr id="92" name="PlaceHolder 5"/>
          <p:cNvSpPr>
            <a:spLocks noGrp="1"/>
          </p:cNvSpPr>
          <p:nvPr>
            <p:ph type="body"/>
          </p:nvPr>
        </p:nvSpPr>
        <p:spPr>
          <a:xfrm>
            <a:off x="4648320" y="1600200"/>
            <a:ext cx="4038120" cy="4525560"/>
          </a:xfrm>
          <a:prstGeom prst="rect">
            <a:avLst/>
          </a:prstGeom>
        </p:spPr>
        <p:txBody>
          <a:bodyPr lIns="90000" tIns="45000" rIns="90000" bIns="45000"/>
          <a:lstStyle/>
          <a:p>
            <a:pPr>
              <a:buSzPct val="45000"/>
              <a:buFont typeface="StarSymbol"/>
              <a:buChar char=""/>
            </a:pPr>
            <a:r>
              <a:rPr lang="nl-NL" sz="2800">
                <a:solidFill>
                  <a:srgbClr val="000000"/>
                </a:solidFill>
                <a:latin typeface="Calibri"/>
              </a:rPr>
              <a:t>Click to edit the outline text format</a:t>
            </a:r>
            <a:endParaRPr/>
          </a:p>
          <a:p>
            <a:pPr lvl="1">
              <a:buSzPct val="45000"/>
              <a:buFont typeface="StarSymbol"/>
              <a:buChar char=""/>
            </a:pPr>
            <a:r>
              <a:rPr lang="nl-NL" sz="2800">
                <a:solidFill>
                  <a:srgbClr val="000000"/>
                </a:solidFill>
                <a:latin typeface="Calibri"/>
              </a:rPr>
              <a:t>Second Outline Level</a:t>
            </a:r>
            <a:endParaRPr/>
          </a:p>
          <a:p>
            <a:pPr lvl="2">
              <a:buSzPct val="75000"/>
              <a:buFont typeface="StarSymbol"/>
              <a:buChar char=""/>
            </a:pPr>
            <a:r>
              <a:rPr lang="nl-NL" sz="2800">
                <a:solidFill>
                  <a:srgbClr val="000000"/>
                </a:solidFill>
                <a:latin typeface="Calibri"/>
              </a:rPr>
              <a:t>Third Outline Level</a:t>
            </a:r>
            <a:endParaRPr/>
          </a:p>
          <a:p>
            <a:pPr lvl="3">
              <a:buSzPct val="45000"/>
              <a:buFont typeface="StarSymbol"/>
              <a:buChar char=""/>
            </a:pPr>
            <a:r>
              <a:rPr lang="nl-NL" sz="2800">
                <a:solidFill>
                  <a:srgbClr val="000000"/>
                </a:solidFill>
                <a:latin typeface="Calibri"/>
              </a:rPr>
              <a:t>Fourth Outline Level</a:t>
            </a:r>
            <a:endParaRPr/>
          </a:p>
          <a:p>
            <a:pPr lvl="4">
              <a:buSzPct val="75000"/>
              <a:buFont typeface="StarSymbol"/>
              <a:buChar char=""/>
            </a:pPr>
            <a:r>
              <a:rPr lang="nl-NL" sz="2800">
                <a:solidFill>
                  <a:srgbClr val="000000"/>
                </a:solidFill>
                <a:latin typeface="Calibri"/>
              </a:rPr>
              <a:t>Fifth Outline Level</a:t>
            </a:r>
            <a:endParaRPr/>
          </a:p>
          <a:p>
            <a:pPr lvl="5">
              <a:buSzPct val="45000"/>
              <a:buFont typeface="StarSymbol"/>
              <a:buChar char=""/>
            </a:pPr>
            <a:r>
              <a:rPr lang="nl-NL" sz="2800">
                <a:solidFill>
                  <a:srgbClr val="000000"/>
                </a:solidFill>
                <a:latin typeface="Calibri"/>
              </a:rPr>
              <a:t>Sixth Outline Level</a:t>
            </a:r>
            <a:endParaRPr/>
          </a:p>
          <a:p>
            <a:pPr lvl="6">
              <a:buSzPct val="45000"/>
              <a:buFont typeface="StarSymbol"/>
              <a:buChar char=""/>
            </a:pPr>
            <a:r>
              <a:rPr lang="nl-NL" sz="2800">
                <a:solidFill>
                  <a:srgbClr val="000000"/>
                </a:solidFill>
                <a:latin typeface="Calibri"/>
              </a:rPr>
              <a:t>Seventh Outline Level</a:t>
            </a:r>
            <a:endParaRPr/>
          </a:p>
          <a:p>
            <a:pPr lvl="7">
              <a:buSzPct val="45000"/>
              <a:buFont typeface="StarSymbol"/>
              <a:buChar char=""/>
            </a:pPr>
            <a:r>
              <a:rPr lang="nl-NL" sz="2800">
                <a:solidFill>
                  <a:srgbClr val="000000"/>
                </a:solidFill>
                <a:latin typeface="Calibri"/>
              </a:rPr>
              <a:t>Eighth Outline Level</a:t>
            </a:r>
            <a:endParaRPr/>
          </a:p>
          <a:p>
            <a:pPr>
              <a:buFont typeface="Symbol"/>
              <a:buChar char=""/>
            </a:pPr>
            <a:r>
              <a:rPr lang="nl-NL" sz="2800">
                <a:solidFill>
                  <a:srgbClr val="000000"/>
                </a:solidFill>
                <a:latin typeface="Calibri"/>
              </a:rPr>
              <a:t>Ninth Outline LevelKlik om de modelstijlen te bewerken</a:t>
            </a:r>
            <a:endParaRPr/>
          </a:p>
          <a:p>
            <a:pPr lvl="1">
              <a:buFont typeface="Symbol"/>
              <a:buChar char=""/>
            </a:pPr>
            <a:r>
              <a:rPr lang="nl-NL" sz="2400">
                <a:solidFill>
                  <a:srgbClr val="000000"/>
                </a:solidFill>
                <a:latin typeface="Calibri"/>
              </a:rPr>
              <a:t>Tweede niveau</a:t>
            </a:r>
            <a:endParaRPr/>
          </a:p>
          <a:p>
            <a:pPr lvl="2">
              <a:buFont typeface="Symbol"/>
              <a:buChar char=""/>
            </a:pPr>
            <a:r>
              <a:rPr lang="nl-NL" sz="2000">
                <a:solidFill>
                  <a:srgbClr val="000000"/>
                </a:solidFill>
                <a:latin typeface="Calibri"/>
              </a:rPr>
              <a:t>Derde niveau</a:t>
            </a:r>
            <a:endParaRPr/>
          </a:p>
          <a:p>
            <a:pPr lvl="3">
              <a:buFont typeface="Symbol"/>
              <a:buChar char=""/>
            </a:pPr>
            <a:r>
              <a:rPr lang="nl-NL">
                <a:solidFill>
                  <a:srgbClr val="000000"/>
                </a:solidFill>
                <a:latin typeface="Calibri"/>
              </a:rPr>
              <a:t>Vierde niveau</a:t>
            </a:r>
            <a:endParaRPr/>
          </a:p>
          <a:p>
            <a:pPr lvl="4">
              <a:buFont typeface="Symbol"/>
              <a:buChar char=""/>
            </a:pPr>
            <a:r>
              <a:rPr lang="nl-NL">
                <a:solidFill>
                  <a:srgbClr val="000000"/>
                </a:solidFill>
                <a:latin typeface="Calibri"/>
              </a:rPr>
              <a:t>Vijfde niveau</a:t>
            </a:r>
            <a:endParaRPr/>
          </a:p>
        </p:txBody>
      </p:sp>
      <p:sp>
        <p:nvSpPr>
          <p:cNvPr id="93" name="PlaceHolder 6"/>
          <p:cNvSpPr>
            <a:spLocks noGrp="1"/>
          </p:cNvSpPr>
          <p:nvPr>
            <p:ph type="ftr"/>
          </p:nvPr>
        </p:nvSpPr>
        <p:spPr>
          <a:xfrm>
            <a:off x="0" y="0"/>
            <a:ext cx="360" cy="360"/>
          </a:xfrm>
          <a:prstGeom prst="rect">
            <a:avLst/>
          </a:prstGeom>
        </p:spPr>
        <p:txBody>
          <a:bodyPr lIns="90000" tIns="45000" rIns="90000" bIns="45000"/>
          <a:lstStyle/>
          <a:p>
            <a:endParaRPr/>
          </a:p>
        </p:txBody>
      </p:sp>
      <p:sp>
        <p:nvSpPr>
          <p:cNvPr id="94" name="PlaceHolder 7"/>
          <p:cNvSpPr>
            <a:spLocks noGrp="1"/>
          </p:cNvSpPr>
          <p:nvPr>
            <p:ph type="sldNum"/>
          </p:nvPr>
        </p:nvSpPr>
        <p:spPr>
          <a:xfrm>
            <a:off x="0" y="0"/>
            <a:ext cx="360" cy="360"/>
          </a:xfrm>
          <a:prstGeom prst="rect">
            <a:avLst/>
          </a:prstGeom>
        </p:spPr>
        <p:txBody>
          <a:bodyPr lIns="90000" tIns="45000" rIns="90000" bIns="45000"/>
          <a:lstStyle/>
          <a:p>
            <a:pPr>
              <a:buFont typeface="Symbol"/>
              <a:buChar char=""/>
            </a:pPr>
            <a:fld id="{91C10121-21E1-41F1-A141-6151B1412161}" type="slidenum">
              <a:rPr lang="nl-NL">
                <a:solidFill>
                  <a:srgbClr val="000000"/>
                </a:solidFill>
                <a:latin typeface="Calibri"/>
              </a:rPr>
              <a:t>‹#›</a:t>
            </a:fld>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p:bodyStyle/>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27" name="Picture 9"/>
          <p:cNvPicPr/>
          <p:nvPr/>
        </p:nvPicPr>
        <p:blipFill>
          <a:blip r:embed="rId14"/>
          <a:stretch>
            <a:fillRect/>
          </a:stretch>
        </p:blipFill>
        <p:spPr>
          <a:xfrm>
            <a:off x="539640" y="446040"/>
            <a:ext cx="1437840" cy="561600"/>
          </a:xfrm>
          <a:prstGeom prst="rect">
            <a:avLst/>
          </a:prstGeom>
        </p:spPr>
      </p:pic>
      <p:pic>
        <p:nvPicPr>
          <p:cNvPr id="128" name="Picture 10"/>
          <p:cNvPicPr/>
          <p:nvPr/>
        </p:nvPicPr>
        <p:blipFill>
          <a:blip r:embed="rId15"/>
          <a:stretch>
            <a:fillRect/>
          </a:stretch>
        </p:blipFill>
        <p:spPr>
          <a:xfrm>
            <a:off x="1079280" y="805680"/>
            <a:ext cx="119880" cy="119880"/>
          </a:xfrm>
          <a:prstGeom prst="rect">
            <a:avLst/>
          </a:prstGeom>
        </p:spPr>
      </p:pic>
      <p:pic>
        <p:nvPicPr>
          <p:cNvPr id="129" name="Picture 11"/>
          <p:cNvPicPr/>
          <p:nvPr/>
        </p:nvPicPr>
        <p:blipFill>
          <a:blip r:embed="rId16"/>
          <a:stretch>
            <a:fillRect/>
          </a:stretch>
        </p:blipFill>
        <p:spPr>
          <a:xfrm>
            <a:off x="5681520" y="0"/>
            <a:ext cx="3462120" cy="936360"/>
          </a:xfrm>
          <a:prstGeom prst="rect">
            <a:avLst/>
          </a:prstGeom>
        </p:spPr>
      </p:pic>
      <p:sp>
        <p:nvSpPr>
          <p:cNvPr id="130" name="Line 1"/>
          <p:cNvSpPr/>
          <p:nvPr/>
        </p:nvSpPr>
        <p:spPr>
          <a:xfrm>
            <a:off x="1258560" y="981000"/>
            <a:ext cx="7885440" cy="0"/>
          </a:xfrm>
          <a:prstGeom prst="line">
            <a:avLst/>
          </a:prstGeom>
          <a:ln w="12600">
            <a:solidFill>
              <a:srgbClr val="CC3300"/>
            </a:solidFill>
            <a:round/>
          </a:ln>
        </p:spPr>
      </p:sp>
      <p:sp>
        <p:nvSpPr>
          <p:cNvPr id="131" name="CustomShape 2"/>
          <p:cNvSpPr/>
          <p:nvPr/>
        </p:nvSpPr>
        <p:spPr>
          <a:xfrm>
            <a:off x="0" y="6453360"/>
            <a:ext cx="9143640" cy="404280"/>
          </a:xfrm>
          <a:prstGeom prst="rect">
            <a:avLst/>
          </a:prstGeom>
          <a:solidFill>
            <a:srgbClr val="CC0000"/>
          </a:solidFill>
        </p:spPr>
      </p:sp>
      <p:pic>
        <p:nvPicPr>
          <p:cNvPr id="132" name="Picture 7"/>
          <p:cNvPicPr/>
          <p:nvPr/>
        </p:nvPicPr>
        <p:blipFill>
          <a:blip r:embed="rId17"/>
          <a:stretch>
            <a:fillRect/>
          </a:stretch>
        </p:blipFill>
        <p:spPr>
          <a:xfrm>
            <a:off x="1962000" y="3860640"/>
            <a:ext cx="7181640" cy="2580840"/>
          </a:xfrm>
          <a:prstGeom prst="rect">
            <a:avLst/>
          </a:prstGeom>
        </p:spPr>
      </p:pic>
      <p:sp>
        <p:nvSpPr>
          <p:cNvPr id="133" name="PlaceHolder 3"/>
          <p:cNvSpPr>
            <a:spLocks noGrp="1"/>
          </p:cNvSpPr>
          <p:nvPr>
            <p:ph type="title"/>
          </p:nvPr>
        </p:nvSpPr>
        <p:spPr>
          <a:xfrm>
            <a:off x="457200" y="274680"/>
            <a:ext cx="8229240" cy="1142640"/>
          </a:xfrm>
          <a:prstGeom prst="rect">
            <a:avLst/>
          </a:prstGeom>
        </p:spPr>
        <p:txBody>
          <a:bodyPr lIns="90000" tIns="45000" rIns="90000" bIns="45000"/>
          <a:lstStyle/>
          <a:p>
            <a:pPr algn="ctr"/>
            <a:r>
              <a:rPr lang="nl-NL" sz="4400">
                <a:solidFill>
                  <a:srgbClr val="000000"/>
                </a:solidFill>
                <a:latin typeface="Calibri"/>
              </a:rPr>
              <a:t>Click to edit the title text formatClick to edit Master title style</a:t>
            </a:r>
            <a:endParaRPr/>
          </a:p>
        </p:txBody>
      </p:sp>
      <p:sp>
        <p:nvSpPr>
          <p:cNvPr id="134" name="CustomShape 4"/>
          <p:cNvSpPr/>
          <p:nvPr/>
        </p:nvSpPr>
        <p:spPr>
          <a:xfrm>
            <a:off x="457200" y="1600200"/>
            <a:ext cx="8229240" cy="4525560"/>
          </a:xfrm>
          <a:prstGeom prst="rect">
            <a:avLst/>
          </a:prstGeom>
        </p:spPr>
      </p:sp>
      <p:sp>
        <p:nvSpPr>
          <p:cNvPr id="135" name="PlaceHolder 5"/>
          <p:cNvSpPr>
            <a:spLocks noGrp="1"/>
          </p:cNvSpPr>
          <p:nvPr>
            <p:ph type="ftr"/>
          </p:nvPr>
        </p:nvSpPr>
        <p:spPr>
          <a:xfrm>
            <a:off x="0" y="0"/>
            <a:ext cx="360" cy="360"/>
          </a:xfrm>
          <a:prstGeom prst="rect">
            <a:avLst/>
          </a:prstGeom>
        </p:spPr>
        <p:txBody>
          <a:bodyPr lIns="90000" tIns="45000" rIns="90000" bIns="45000"/>
          <a:lstStyle/>
          <a:p>
            <a:endParaRPr/>
          </a:p>
        </p:txBody>
      </p:sp>
      <p:sp>
        <p:nvSpPr>
          <p:cNvPr id="136" name="PlaceHolder 6"/>
          <p:cNvSpPr>
            <a:spLocks noGrp="1"/>
          </p:cNvSpPr>
          <p:nvPr>
            <p:ph type="sldNum"/>
          </p:nvPr>
        </p:nvSpPr>
        <p:spPr>
          <a:xfrm>
            <a:off x="0" y="0"/>
            <a:ext cx="360" cy="360"/>
          </a:xfrm>
          <a:prstGeom prst="rect">
            <a:avLst/>
          </a:prstGeom>
        </p:spPr>
        <p:txBody>
          <a:bodyPr lIns="90000" tIns="45000" rIns="90000" bIns="45000"/>
          <a:lstStyle/>
          <a:p>
            <a:pPr>
              <a:buFont typeface="Symbol"/>
              <a:buChar char=""/>
            </a:pPr>
            <a:fld id="{B1C1C171-C121-4131-8181-41B1B1012151}" type="slidenum">
              <a:rPr lang="nl-NL">
                <a:solidFill>
                  <a:srgbClr val="000000"/>
                </a:solidFill>
                <a:latin typeface="Calibri"/>
              </a:rPr>
              <a:t>‹#›</a:t>
            </a:fld>
            <a:endParaRPr/>
          </a:p>
        </p:txBody>
      </p:sp>
      <p:sp>
        <p:nvSpPr>
          <p:cNvPr id="137" name="PlaceHolder 7"/>
          <p:cNvSpPr>
            <a:spLocks noGrp="1"/>
          </p:cNvSpPr>
          <p:nvPr>
            <p:ph type="body"/>
          </p:nvPr>
        </p:nvSpPr>
        <p:spPr>
          <a:xfrm>
            <a:off x="457200" y="1604520"/>
            <a:ext cx="8229240" cy="4525920"/>
          </a:xfrm>
          <a:prstGeom prst="rect">
            <a:avLst/>
          </a:prstGeom>
        </p:spPr>
        <p:txBody>
          <a:bodyPr wrap="none" lIns="0" tIns="0" rIns="0" bIns="0"/>
          <a:lstStyle/>
          <a:p>
            <a:pPr>
              <a:buSzPct val="45000"/>
              <a:buFont typeface="StarSymbol"/>
              <a:buChar char=""/>
            </a:pPr>
            <a:r>
              <a:rPr lang="nl-NL"/>
              <a:t>Click to edit the outline text format</a:t>
            </a:r>
            <a:endParaRPr/>
          </a:p>
          <a:p>
            <a:pPr lvl="1">
              <a:buSzPct val="45000"/>
              <a:buFont typeface="StarSymbol"/>
              <a:buChar char=""/>
            </a:pPr>
            <a:r>
              <a:rPr lang="nl-NL"/>
              <a:t>Second Outline Level</a:t>
            </a:r>
            <a:endParaRPr/>
          </a:p>
          <a:p>
            <a:pPr lvl="2">
              <a:buSzPct val="75000"/>
              <a:buFont typeface="StarSymbol"/>
              <a:buChar char=""/>
            </a:pPr>
            <a:r>
              <a:rPr lang="nl-NL"/>
              <a:t>Third Outline Level</a:t>
            </a:r>
            <a:endParaRPr/>
          </a:p>
          <a:p>
            <a:pPr lvl="3">
              <a:buSzPct val="45000"/>
              <a:buFont typeface="StarSymbol"/>
              <a:buChar char=""/>
            </a:pPr>
            <a:r>
              <a:rPr lang="nl-NL"/>
              <a:t>Fourth Outline Level</a:t>
            </a:r>
            <a:endParaRPr/>
          </a:p>
          <a:p>
            <a:pPr lvl="4">
              <a:buSzPct val="75000"/>
              <a:buFont typeface="StarSymbol"/>
              <a:buChar char=""/>
            </a:pPr>
            <a:r>
              <a:rPr lang="nl-NL"/>
              <a:t>Fifth Outline Level</a:t>
            </a:r>
            <a:endParaRPr/>
          </a:p>
          <a:p>
            <a:pPr lvl="5">
              <a:buSzPct val="45000"/>
              <a:buFont typeface="StarSymbol"/>
              <a:buChar char=""/>
            </a:pPr>
            <a:r>
              <a:rPr lang="nl-NL"/>
              <a:t>Sixth Outline Level</a:t>
            </a:r>
            <a:endParaRPr/>
          </a:p>
          <a:p>
            <a:pPr lvl="6">
              <a:buSzPct val="45000"/>
              <a:buFont typeface="StarSymbol"/>
              <a:buChar char=""/>
            </a:pPr>
            <a:r>
              <a:rPr lang="nl-NL"/>
              <a:t>Seventh Outline Level</a:t>
            </a:r>
            <a:endParaRPr/>
          </a:p>
          <a:p>
            <a:pPr lvl="7">
              <a:buSzPct val="45000"/>
              <a:buFont typeface="StarSymbol"/>
              <a:buChar char=""/>
            </a:pPr>
            <a:r>
              <a:rPr lang="nl-NL"/>
              <a:t>Eighth Outline Level</a:t>
            </a:r>
            <a:endParaRPr/>
          </a:p>
          <a:p>
            <a:pPr lvl="8">
              <a:buSzPct val="45000"/>
              <a:buFont typeface="StarSymbol"/>
              <a:buChar char=""/>
            </a:pPr>
            <a:r>
              <a:rPr lang="nl-NL"/>
              <a:t>Ninth Outline Level</a:t>
            </a:r>
            <a:endParaRP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8.xml"/><Relationship Id="rId4" Type="http://schemas.openxmlformats.org/officeDocument/2006/relationships/hyperlink" Target="http://www.kiesjewerkgever.nl/"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www.kiesjewerkgever.nl/" TargetMode="External"/><Relationship Id="rId2" Type="http://schemas.openxmlformats.org/officeDocument/2006/relationships/notesSlide" Target="../notesSlides/notesSlide16.xml"/><Relationship Id="rId1" Type="http://schemas.openxmlformats.org/officeDocument/2006/relationships/slideLayout" Target="../slideLayouts/slideLayout28.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hyperlink" Target="http://www.linkedin.com/" TargetMode="External"/><Relationship Id="rId2" Type="http://schemas.openxmlformats.org/officeDocument/2006/relationships/notesSlide" Target="../notesSlides/notesSlide17.xml"/><Relationship Id="rId1" Type="http://schemas.openxmlformats.org/officeDocument/2006/relationships/slideLayout" Target="../slideLayouts/slideLayout28.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hyperlink" Target="http://www.linkedin.com/" TargetMode="External"/><Relationship Id="rId2" Type="http://schemas.openxmlformats.org/officeDocument/2006/relationships/notesSlide" Target="../notesSlides/notesSlide18.xml"/><Relationship Id="rId1" Type="http://schemas.openxmlformats.org/officeDocument/2006/relationships/slideLayout" Target="../slideLayouts/slideLayout28.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37.xml"/></Relationships>
</file>

<file path=ppt/slides/_rels/slide2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3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3.xml"/><Relationship Id="rId4" Type="http://schemas.openxmlformats.org/officeDocument/2006/relationships/image" Target="../media/image33.jpeg"/></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7.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7.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7.xml"/></Relationships>
</file>

<file path=ppt/slides/_rels/slide43.xml.rels><?xml version="1.0" encoding="UTF-8" standalone="yes"?>
<Relationships xmlns="http://schemas.openxmlformats.org/package/2006/relationships"><Relationship Id="rId2" Type="http://schemas.openxmlformats.org/officeDocument/2006/relationships/hyperlink" Target="http://www.metacrowler.com/" TargetMode="Externa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40.png"/><Relationship Id="rId4" Type="http://schemas.openxmlformats.org/officeDocument/2006/relationships/image" Target="../media/image39.png"/></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13.xml"/><Relationship Id="rId5" Type="http://schemas.openxmlformats.org/officeDocument/2006/relationships/image" Target="../media/image40.png"/><Relationship Id="rId4" Type="http://schemas.openxmlformats.org/officeDocument/2006/relationships/image" Target="../media/image42.png"/></Relationships>
</file>

<file path=ppt/slides/_rels/slide46.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3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CustomShape 1"/>
          <p:cNvSpPr/>
          <p:nvPr/>
        </p:nvSpPr>
        <p:spPr>
          <a:xfrm>
            <a:off x="1428840" y="2428920"/>
            <a:ext cx="6065640" cy="699840"/>
          </a:xfrm>
          <a:prstGeom prst="rect">
            <a:avLst/>
          </a:prstGeom>
        </p:spPr>
        <p:txBody>
          <a:bodyPr lIns="90000" tIns="45000" rIns="90000" bIns="45000"/>
          <a:lstStyle/>
          <a:p>
            <a:pPr algn="ctr"/>
            <a:r>
              <a:rPr lang="nl-NL" sz="4000">
                <a:solidFill>
                  <a:srgbClr val="4D4D4D"/>
                </a:solidFill>
                <a:latin typeface="MicrogrammaDBolExt"/>
              </a:rPr>
              <a:t>How to get a job in NL</a:t>
            </a:r>
            <a:endParaRPr/>
          </a:p>
        </p:txBody>
      </p:sp>
      <p:pic>
        <p:nvPicPr>
          <p:cNvPr id="176" name="Picture 10"/>
          <p:cNvPicPr/>
          <p:nvPr/>
        </p:nvPicPr>
        <p:blipFill>
          <a:blip r:embed="rId3"/>
          <a:stretch>
            <a:fillRect/>
          </a:stretch>
        </p:blipFill>
        <p:spPr>
          <a:xfrm>
            <a:off x="5681520" y="0"/>
            <a:ext cx="3462120" cy="936360"/>
          </a:xfrm>
          <a:prstGeom prst="rect">
            <a:avLst/>
          </a:prstGeom>
        </p:spPr>
      </p:pic>
    </p:spTree>
  </p:cSld>
  <p:clrMapOvr>
    <a:masterClrMapping/>
  </p:clrMapOvr>
  <p:transition>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 name="Picture 11"/>
          <p:cNvPicPr/>
          <p:nvPr/>
        </p:nvPicPr>
        <p:blipFill>
          <a:blip r:embed="rId3"/>
          <a:stretch>
            <a:fillRect/>
          </a:stretch>
        </p:blipFill>
        <p:spPr>
          <a:xfrm>
            <a:off x="5681520" y="0"/>
            <a:ext cx="3462120" cy="936360"/>
          </a:xfrm>
          <a:prstGeom prst="rect">
            <a:avLst/>
          </a:prstGeom>
        </p:spPr>
      </p:pic>
      <p:sp>
        <p:nvSpPr>
          <p:cNvPr id="178" name="TextShape 1"/>
          <p:cNvSpPr txBox="1"/>
          <p:nvPr/>
        </p:nvSpPr>
        <p:spPr>
          <a:xfrm>
            <a:off x="395280" y="620640"/>
            <a:ext cx="8229240" cy="379080"/>
          </a:xfrm>
          <a:prstGeom prst="rect">
            <a:avLst/>
          </a:prstGeom>
        </p:spPr>
        <p:txBody>
          <a:bodyPr lIns="90000" tIns="45000" rIns="90000" bIns="45000"/>
          <a:lstStyle/>
          <a:p>
            <a:pPr algn="ctr"/>
            <a:r>
              <a:rPr lang="nl-NL" sz="2000" b="1">
                <a:solidFill>
                  <a:srgbClr val="FF0000"/>
                </a:solidFill>
                <a:latin typeface="Corbel"/>
              </a:rPr>
              <a:t>Content</a:t>
            </a:r>
            <a:endParaRPr/>
          </a:p>
        </p:txBody>
      </p:sp>
      <p:sp>
        <p:nvSpPr>
          <p:cNvPr id="179" name="CustomShape 2"/>
          <p:cNvSpPr/>
          <p:nvPr/>
        </p:nvSpPr>
        <p:spPr>
          <a:xfrm>
            <a:off x="1157400" y="1774800"/>
            <a:ext cx="1469520" cy="333720"/>
          </a:xfrm>
          <a:prstGeom prst="rect">
            <a:avLst/>
          </a:prstGeom>
        </p:spPr>
        <p:txBody>
          <a:bodyPr wrap="none" lIns="90000" tIns="45000" rIns="90000" bIns="45000" anchor="ctr"/>
          <a:lstStyle/>
          <a:p>
            <a:pPr>
              <a:buFont typeface="Symbol"/>
              <a:buChar char=""/>
            </a:pPr>
            <a:r>
              <a:rPr lang="nl-NL" sz="1600">
                <a:solidFill>
                  <a:srgbClr val="000000"/>
                </a:solidFill>
                <a:latin typeface="Calibri"/>
              </a:rPr>
              <a:t> </a:t>
            </a:r>
            <a:r>
              <a:rPr lang="nl-NL" sz="1600">
                <a:solidFill>
                  <a:srgbClr val="404040"/>
                </a:solidFill>
                <a:latin typeface="Calibri"/>
              </a:rPr>
              <a:t>Introduction</a:t>
            </a:r>
            <a:endParaRPr/>
          </a:p>
        </p:txBody>
      </p:sp>
      <p:sp>
        <p:nvSpPr>
          <p:cNvPr id="180" name="CustomShape 3"/>
          <p:cNvSpPr/>
          <p:nvPr/>
        </p:nvSpPr>
        <p:spPr>
          <a:xfrm>
            <a:off x="1163160" y="2210040"/>
            <a:ext cx="2117160" cy="333720"/>
          </a:xfrm>
          <a:prstGeom prst="rect">
            <a:avLst/>
          </a:prstGeom>
        </p:spPr>
        <p:txBody>
          <a:bodyPr wrap="none" lIns="90000" tIns="45000" rIns="90000" bIns="45000" anchor="ctr"/>
          <a:lstStyle/>
          <a:p>
            <a:pPr>
              <a:buFont typeface="Symbol"/>
              <a:buChar char=""/>
            </a:pPr>
            <a:r>
              <a:rPr lang="nl-NL" sz="1600">
                <a:solidFill>
                  <a:srgbClr val="404040"/>
                </a:solidFill>
                <a:latin typeface="Calibri"/>
              </a:rPr>
              <a:t> Employment market</a:t>
            </a:r>
            <a:endParaRPr/>
          </a:p>
        </p:txBody>
      </p:sp>
      <p:sp>
        <p:nvSpPr>
          <p:cNvPr id="181" name="CustomShape 4"/>
          <p:cNvSpPr/>
          <p:nvPr/>
        </p:nvSpPr>
        <p:spPr>
          <a:xfrm>
            <a:off x="1168560" y="2644920"/>
            <a:ext cx="2464920" cy="333720"/>
          </a:xfrm>
          <a:prstGeom prst="rect">
            <a:avLst/>
          </a:prstGeom>
        </p:spPr>
        <p:txBody>
          <a:bodyPr wrap="none" lIns="90000" tIns="45000" rIns="90000" bIns="45000" anchor="ctr"/>
          <a:lstStyle/>
          <a:p>
            <a:pPr>
              <a:buFont typeface="Symbol"/>
              <a:buChar char=""/>
            </a:pPr>
            <a:r>
              <a:rPr lang="nl-NL" sz="1600">
                <a:solidFill>
                  <a:srgbClr val="404040"/>
                </a:solidFill>
                <a:latin typeface="Calibri"/>
              </a:rPr>
              <a:t> Where to search for jobs</a:t>
            </a:r>
            <a:endParaRPr/>
          </a:p>
        </p:txBody>
      </p:sp>
      <p:sp>
        <p:nvSpPr>
          <p:cNvPr id="182" name="CustomShape 5"/>
          <p:cNvSpPr/>
          <p:nvPr/>
        </p:nvSpPr>
        <p:spPr>
          <a:xfrm>
            <a:off x="1187640" y="3512880"/>
            <a:ext cx="1872720" cy="333720"/>
          </a:xfrm>
          <a:prstGeom prst="rect">
            <a:avLst/>
          </a:prstGeom>
        </p:spPr>
        <p:txBody>
          <a:bodyPr lIns="90000" tIns="45000" rIns="90000" bIns="45000"/>
          <a:lstStyle/>
          <a:p>
            <a:pPr>
              <a:buFont typeface="Symbol"/>
              <a:buChar char=""/>
            </a:pPr>
            <a:r>
              <a:rPr lang="nl-NL" sz="1600">
                <a:solidFill>
                  <a:srgbClr val="000000"/>
                </a:solidFill>
                <a:latin typeface="Calibri"/>
              </a:rPr>
              <a:t> </a:t>
            </a:r>
            <a:r>
              <a:rPr lang="nl-NL" sz="1600">
                <a:solidFill>
                  <a:srgbClr val="404040"/>
                </a:solidFill>
                <a:latin typeface="Calibri"/>
              </a:rPr>
              <a:t>CV</a:t>
            </a:r>
            <a:endParaRPr/>
          </a:p>
        </p:txBody>
      </p:sp>
      <p:sp>
        <p:nvSpPr>
          <p:cNvPr id="183" name="CustomShape 6"/>
          <p:cNvSpPr/>
          <p:nvPr/>
        </p:nvSpPr>
        <p:spPr>
          <a:xfrm>
            <a:off x="1187640" y="3949920"/>
            <a:ext cx="1542600" cy="333720"/>
          </a:xfrm>
          <a:prstGeom prst="rect">
            <a:avLst/>
          </a:prstGeom>
        </p:spPr>
        <p:txBody>
          <a:bodyPr lIns="90000" tIns="45000" rIns="90000" bIns="45000" anchor="ctr"/>
          <a:lstStyle/>
          <a:p>
            <a:pPr>
              <a:buFont typeface="Symbol"/>
              <a:buChar char=""/>
            </a:pPr>
            <a:r>
              <a:rPr lang="nl-NL" sz="1600">
                <a:solidFill>
                  <a:srgbClr val="404040"/>
                </a:solidFill>
                <a:latin typeface="Calibri"/>
              </a:rPr>
              <a:t> Questions</a:t>
            </a:r>
            <a:endParaRPr/>
          </a:p>
        </p:txBody>
      </p:sp>
      <p:sp>
        <p:nvSpPr>
          <p:cNvPr id="184" name="CustomShape 7"/>
          <p:cNvSpPr/>
          <p:nvPr/>
        </p:nvSpPr>
        <p:spPr>
          <a:xfrm>
            <a:off x="1187640" y="3077640"/>
            <a:ext cx="2160000" cy="333720"/>
          </a:xfrm>
          <a:prstGeom prst="rect">
            <a:avLst/>
          </a:prstGeom>
        </p:spPr>
        <p:txBody>
          <a:bodyPr lIns="90000" tIns="45000" rIns="90000" bIns="45000"/>
          <a:lstStyle/>
          <a:p>
            <a:pPr>
              <a:buFont typeface="Symbol"/>
              <a:buChar char=""/>
            </a:pPr>
            <a:r>
              <a:rPr lang="nl-NL" sz="1600">
                <a:solidFill>
                  <a:srgbClr val="000000"/>
                </a:solidFill>
                <a:latin typeface="Calibri"/>
              </a:rPr>
              <a:t> </a:t>
            </a:r>
            <a:r>
              <a:rPr lang="nl-NL" sz="1600">
                <a:solidFill>
                  <a:srgbClr val="404040"/>
                </a:solidFill>
                <a:latin typeface="Calibri"/>
              </a:rPr>
              <a:t>How to search</a:t>
            </a:r>
            <a:endParaRPr/>
          </a:p>
        </p:txBody>
      </p:sp>
    </p:spTree>
  </p:cSld>
  <p:clrMapOvr>
    <a:masterClrMapping/>
  </p:clrMapOvr>
  <p:transition>
    <p:pull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TextShape 1"/>
          <p:cNvSpPr txBox="1"/>
          <p:nvPr/>
        </p:nvSpPr>
        <p:spPr>
          <a:xfrm>
            <a:off x="0" y="0"/>
            <a:ext cx="360" cy="360"/>
          </a:xfrm>
          <a:prstGeom prst="rect">
            <a:avLst/>
          </a:prstGeom>
        </p:spPr>
        <p:txBody>
          <a:bodyPr/>
          <a:lstStyle/>
          <a:p>
            <a:endParaRPr/>
          </a:p>
        </p:txBody>
      </p:sp>
      <p:sp>
        <p:nvSpPr>
          <p:cNvPr id="186"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187" name="CustomShape 3"/>
          <p:cNvSpPr/>
          <p:nvPr/>
        </p:nvSpPr>
        <p:spPr>
          <a:xfrm>
            <a:off x="1571760" y="1428840"/>
            <a:ext cx="6143400" cy="364680"/>
          </a:xfrm>
          <a:prstGeom prst="rect">
            <a:avLst/>
          </a:prstGeom>
        </p:spPr>
        <p:txBody>
          <a:bodyPr lIns="90000" tIns="45000" rIns="90000" bIns="45000"/>
          <a:lstStyle/>
          <a:p>
            <a:pPr algn="ctr"/>
            <a:r>
              <a:rPr lang="nl-NL">
                <a:solidFill>
                  <a:srgbClr val="808080"/>
                </a:solidFill>
                <a:latin typeface="Arial"/>
              </a:rPr>
              <a:t>Jobs vs </a:t>
            </a:r>
            <a:r>
              <a:rPr lang="en-GB">
                <a:solidFill>
                  <a:srgbClr val="808080"/>
                </a:solidFill>
                <a:latin typeface="Arial"/>
              </a:rPr>
              <a:t>Unemployment</a:t>
            </a:r>
            <a:endParaRPr/>
          </a:p>
        </p:txBody>
      </p:sp>
      <p:pic>
        <p:nvPicPr>
          <p:cNvPr id="188" name="Picture 187"/>
          <p:cNvPicPr/>
          <p:nvPr/>
        </p:nvPicPr>
        <p:blipFill>
          <a:blip r:embed="rId3"/>
          <a:stretch>
            <a:fillRect/>
          </a:stretch>
        </p:blipFill>
        <p:spPr>
          <a:xfrm>
            <a:off x="2016000" y="1944000"/>
            <a:ext cx="5245200" cy="3733200"/>
          </a:xfrm>
          <a:prstGeom prst="rect">
            <a:avLst/>
          </a:prstGeom>
        </p:spPr>
      </p:pic>
    </p:spTree>
  </p:cSld>
  <p:clrMapOvr>
    <a:masterClrMapping/>
  </p:clrMapOvr>
  <p:transition>
    <p:pull dir="ru"/>
  </p:transition>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TextShape 1"/>
          <p:cNvSpPr txBox="1"/>
          <p:nvPr/>
        </p:nvSpPr>
        <p:spPr>
          <a:xfrm>
            <a:off x="0" y="0"/>
            <a:ext cx="360" cy="360"/>
          </a:xfrm>
          <a:prstGeom prst="rect">
            <a:avLst/>
          </a:prstGeom>
        </p:spPr>
        <p:txBody>
          <a:bodyPr/>
          <a:lstStyle/>
          <a:p>
            <a:endParaRPr/>
          </a:p>
        </p:txBody>
      </p:sp>
      <p:sp>
        <p:nvSpPr>
          <p:cNvPr id="190"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191" name="CustomShape 3"/>
          <p:cNvSpPr/>
          <p:nvPr/>
        </p:nvSpPr>
        <p:spPr>
          <a:xfrm>
            <a:off x="928800" y="1285920"/>
            <a:ext cx="7500600" cy="364680"/>
          </a:xfrm>
          <a:prstGeom prst="rect">
            <a:avLst/>
          </a:prstGeom>
        </p:spPr>
        <p:txBody>
          <a:bodyPr lIns="90000" tIns="45000" rIns="90000" bIns="45000"/>
          <a:lstStyle/>
          <a:p>
            <a:pPr algn="ctr"/>
            <a:r>
              <a:rPr lang="nl-NL">
                <a:solidFill>
                  <a:srgbClr val="808080"/>
                </a:solidFill>
                <a:latin typeface="Arial"/>
              </a:rPr>
              <a:t>Registered unemployment</a:t>
            </a:r>
            <a:endParaRPr/>
          </a:p>
        </p:txBody>
      </p:sp>
      <p:pic>
        <p:nvPicPr>
          <p:cNvPr id="192" name="Picture 191"/>
          <p:cNvPicPr/>
          <p:nvPr/>
        </p:nvPicPr>
        <p:blipFill>
          <a:blip r:embed="rId3"/>
          <a:stretch>
            <a:fillRect/>
          </a:stretch>
        </p:blipFill>
        <p:spPr>
          <a:xfrm>
            <a:off x="1363680" y="1754640"/>
            <a:ext cx="5620320" cy="2565360"/>
          </a:xfrm>
          <a:prstGeom prst="rect">
            <a:avLst/>
          </a:prstGeom>
        </p:spPr>
      </p:pic>
      <p:pic>
        <p:nvPicPr>
          <p:cNvPr id="193" name="Picture 192"/>
          <p:cNvPicPr/>
          <p:nvPr/>
        </p:nvPicPr>
        <p:blipFill>
          <a:blip r:embed="rId4"/>
          <a:stretch>
            <a:fillRect/>
          </a:stretch>
        </p:blipFill>
        <p:spPr>
          <a:xfrm>
            <a:off x="1164600" y="4608000"/>
            <a:ext cx="6953760" cy="1390320"/>
          </a:xfrm>
          <a:prstGeom prst="rect">
            <a:avLst/>
          </a:prstGeom>
        </p:spPr>
      </p:pic>
    </p:spTree>
  </p:cSld>
  <p:clrMapOvr>
    <a:masterClrMapping/>
  </p:clrMapOvr>
  <p:transition>
    <p:pull dir="ru"/>
  </p:transition>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TextShape 1"/>
          <p:cNvSpPr txBox="1"/>
          <p:nvPr/>
        </p:nvSpPr>
        <p:spPr>
          <a:xfrm>
            <a:off x="0" y="0"/>
            <a:ext cx="360" cy="360"/>
          </a:xfrm>
          <a:prstGeom prst="rect">
            <a:avLst/>
          </a:prstGeom>
        </p:spPr>
        <p:txBody>
          <a:bodyPr/>
          <a:lstStyle/>
          <a:p>
            <a:endParaRPr/>
          </a:p>
        </p:txBody>
      </p:sp>
      <p:sp>
        <p:nvSpPr>
          <p:cNvPr id="201" name="CustomShape 2"/>
          <p:cNvSpPr/>
          <p:nvPr/>
        </p:nvSpPr>
        <p:spPr>
          <a:xfrm>
            <a:off x="457200" y="549360"/>
            <a:ext cx="8229240" cy="450360"/>
          </a:xfrm>
          <a:prstGeom prst="rect">
            <a:avLst/>
          </a:prstGeom>
        </p:spPr>
        <p:txBody>
          <a:bodyPr lIns="90000" tIns="45000" rIns="90000" bIns="45000"/>
          <a:lstStyle/>
          <a:p>
            <a:pPr algn="ctr"/>
            <a:r>
              <a:rPr lang="nl-NL" sz="2000" b="1" dirty="0">
                <a:solidFill>
                  <a:srgbClr val="FF0000"/>
                </a:solidFill>
                <a:latin typeface="Corbel"/>
              </a:rPr>
              <a:t>Employment market</a:t>
            </a:r>
            <a:r>
              <a:rPr lang="nl-NL" sz="2400" b="1" dirty="0">
                <a:solidFill>
                  <a:srgbClr val="FF0000"/>
                </a:solidFill>
                <a:latin typeface="Corbel"/>
              </a:rPr>
              <a:t> </a:t>
            </a:r>
            <a:endParaRPr dirty="0"/>
          </a:p>
        </p:txBody>
      </p:sp>
      <p:sp>
        <p:nvSpPr>
          <p:cNvPr id="203" name="CustomShape 3"/>
          <p:cNvSpPr/>
          <p:nvPr/>
        </p:nvSpPr>
        <p:spPr>
          <a:xfrm>
            <a:off x="1714680" y="1285920"/>
            <a:ext cx="5643360" cy="852120"/>
          </a:xfrm>
          <a:prstGeom prst="rect">
            <a:avLst/>
          </a:prstGeom>
        </p:spPr>
        <p:txBody>
          <a:bodyPr lIns="90000" tIns="45000" rIns="90000" bIns="45000"/>
          <a:lstStyle/>
          <a:p>
            <a:endParaRPr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9632" y="1196752"/>
            <a:ext cx="6840396" cy="4839216"/>
          </a:xfrm>
          <a:prstGeom prst="rect">
            <a:avLst/>
          </a:prstGeom>
        </p:spPr>
      </p:pic>
    </p:spTree>
  </p:cSld>
  <p:clrMapOvr>
    <a:masterClrMapping/>
  </p:clrMapOvr>
  <p:transition>
    <p:pull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TextShape 1"/>
          <p:cNvSpPr txBox="1"/>
          <p:nvPr/>
        </p:nvSpPr>
        <p:spPr>
          <a:xfrm>
            <a:off x="0" y="0"/>
            <a:ext cx="360" cy="360"/>
          </a:xfrm>
          <a:prstGeom prst="rect">
            <a:avLst/>
          </a:prstGeom>
        </p:spPr>
        <p:txBody>
          <a:bodyPr/>
          <a:lstStyle/>
          <a:p>
            <a:endParaRPr/>
          </a:p>
        </p:txBody>
      </p:sp>
      <p:sp>
        <p:nvSpPr>
          <p:cNvPr id="195"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196" name="CustomShape 3"/>
          <p:cNvSpPr/>
          <p:nvPr/>
        </p:nvSpPr>
        <p:spPr>
          <a:xfrm>
            <a:off x="2214720" y="1428840"/>
            <a:ext cx="4285800" cy="364680"/>
          </a:xfrm>
          <a:prstGeom prst="rect">
            <a:avLst/>
          </a:prstGeom>
        </p:spPr>
        <p:txBody>
          <a:bodyPr lIns="90000" tIns="45000" rIns="90000" bIns="45000"/>
          <a:lstStyle/>
          <a:p>
            <a:pPr algn="ctr">
              <a:lnSpc>
                <a:spcPct val="115000"/>
              </a:lnSpc>
            </a:pPr>
            <a:r>
              <a:rPr lang="nl-NL" sz="1600" dirty="0">
                <a:solidFill>
                  <a:schemeClr val="tx1">
                    <a:lumMod val="65000"/>
                    <a:lumOff val="35000"/>
                  </a:schemeClr>
                </a:solidFill>
                <a:latin typeface="Arial"/>
                <a:ea typeface="Calibri"/>
              </a:rPr>
              <a:t>Regional Profiles</a:t>
            </a:r>
            <a:endParaRPr sz="1600" dirty="0">
              <a:solidFill>
                <a:schemeClr val="tx1">
                  <a:lumMod val="65000"/>
                  <a:lumOff val="35000"/>
                </a:schemeClr>
              </a:solidFill>
            </a:endParaRPr>
          </a:p>
        </p:txBody>
      </p:sp>
      <p:sp>
        <p:nvSpPr>
          <p:cNvPr id="2" name="Rectangle 1"/>
          <p:cNvSpPr/>
          <p:nvPr/>
        </p:nvSpPr>
        <p:spPr>
          <a:xfrm>
            <a:off x="4424123" y="1916832"/>
            <a:ext cx="3578030" cy="3416320"/>
          </a:xfrm>
          <a:prstGeom prst="rect">
            <a:avLst/>
          </a:prstGeom>
        </p:spPr>
        <p:txBody>
          <a:bodyPr wrap="square">
            <a:spAutoFit/>
          </a:bodyPr>
          <a:lstStyle/>
          <a:p>
            <a:pPr marL="342900" indent="-342900">
              <a:buClr>
                <a:srgbClr val="FF0000"/>
              </a:buClr>
              <a:buFont typeface="Arial" pitchFamily="34" charset="0"/>
              <a:buChar char="•"/>
            </a:pPr>
            <a:r>
              <a:rPr lang="en-US" dirty="0" err="1" smtClean="0">
                <a:solidFill>
                  <a:schemeClr val="tx1">
                    <a:lumMod val="75000"/>
                    <a:lumOff val="25000"/>
                  </a:schemeClr>
                </a:solidFill>
              </a:rPr>
              <a:t>Nothern</a:t>
            </a:r>
            <a:r>
              <a:rPr lang="en-US" dirty="0" smtClean="0">
                <a:solidFill>
                  <a:schemeClr val="tx1">
                    <a:lumMod val="75000"/>
                    <a:lumOff val="25000"/>
                  </a:schemeClr>
                </a:solidFill>
              </a:rPr>
              <a:t> Netherlands</a:t>
            </a:r>
          </a:p>
          <a:p>
            <a:pPr marL="342900" indent="-342900">
              <a:buClr>
                <a:srgbClr val="FF0000"/>
              </a:buClr>
              <a:buFont typeface="Arial" pitchFamily="34" charset="0"/>
              <a:buChar char="•"/>
            </a:pPr>
            <a:r>
              <a:rPr lang="en-US" dirty="0" smtClean="0">
                <a:solidFill>
                  <a:schemeClr val="tx1">
                    <a:lumMod val="75000"/>
                    <a:lumOff val="25000"/>
                  </a:schemeClr>
                </a:solidFill>
              </a:rPr>
              <a:t>East Netherlands</a:t>
            </a:r>
          </a:p>
          <a:p>
            <a:pPr marL="342900" indent="-342900">
              <a:buClr>
                <a:srgbClr val="FF0000"/>
              </a:buClr>
              <a:buFont typeface="Arial" pitchFamily="34" charset="0"/>
              <a:buChar char="•"/>
            </a:pPr>
            <a:r>
              <a:rPr lang="en-US" dirty="0" smtClean="0">
                <a:solidFill>
                  <a:schemeClr val="tx1">
                    <a:lumMod val="75000"/>
                    <a:lumOff val="25000"/>
                  </a:schemeClr>
                </a:solidFill>
              </a:rPr>
              <a:t>Province of </a:t>
            </a:r>
            <a:r>
              <a:rPr lang="en-US" dirty="0" err="1" smtClean="0">
                <a:solidFill>
                  <a:schemeClr val="tx1">
                    <a:lumMod val="75000"/>
                    <a:lumOff val="25000"/>
                  </a:schemeClr>
                </a:solidFill>
              </a:rPr>
              <a:t>Flevorland</a:t>
            </a:r>
            <a:endParaRPr lang="en-US" dirty="0" smtClean="0">
              <a:solidFill>
                <a:schemeClr val="tx1">
                  <a:lumMod val="75000"/>
                  <a:lumOff val="25000"/>
                </a:schemeClr>
              </a:solidFill>
            </a:endParaRPr>
          </a:p>
          <a:p>
            <a:pPr marL="342900" indent="-342900">
              <a:buClr>
                <a:srgbClr val="FF0000"/>
              </a:buClr>
              <a:buFont typeface="Arial" pitchFamily="34" charset="0"/>
              <a:buChar char="•"/>
            </a:pPr>
            <a:r>
              <a:rPr lang="en-US" dirty="0" smtClean="0">
                <a:solidFill>
                  <a:schemeClr val="tx1">
                    <a:lumMod val="75000"/>
                    <a:lumOff val="25000"/>
                  </a:schemeClr>
                </a:solidFill>
              </a:rPr>
              <a:t>Province of Utrecht</a:t>
            </a:r>
          </a:p>
          <a:p>
            <a:pPr marL="342900" indent="-342900">
              <a:buClr>
                <a:srgbClr val="FF0000"/>
              </a:buClr>
              <a:buFont typeface="Arial" pitchFamily="34" charset="0"/>
              <a:buChar char="•"/>
            </a:pPr>
            <a:r>
              <a:rPr lang="en-US" dirty="0" smtClean="0">
                <a:solidFill>
                  <a:schemeClr val="tx1">
                    <a:lumMod val="75000"/>
                    <a:lumOff val="25000"/>
                  </a:schemeClr>
                </a:solidFill>
              </a:rPr>
              <a:t>North Holland North</a:t>
            </a:r>
          </a:p>
          <a:p>
            <a:pPr marL="342900" indent="-342900">
              <a:buClr>
                <a:srgbClr val="FF0000"/>
              </a:buClr>
              <a:buFont typeface="Arial" pitchFamily="34" charset="0"/>
              <a:buChar char="•"/>
            </a:pPr>
            <a:r>
              <a:rPr lang="en-US" dirty="0" smtClean="0">
                <a:solidFill>
                  <a:schemeClr val="tx1">
                    <a:lumMod val="75000"/>
                    <a:lumOff val="25000"/>
                  </a:schemeClr>
                </a:solidFill>
              </a:rPr>
              <a:t>Amsterdam Metropolitan Area</a:t>
            </a:r>
          </a:p>
          <a:p>
            <a:pPr marL="342900" indent="-342900">
              <a:buClr>
                <a:srgbClr val="FF0000"/>
              </a:buClr>
              <a:buFont typeface="Arial" pitchFamily="34" charset="0"/>
              <a:buChar char="•"/>
            </a:pPr>
            <a:r>
              <a:rPr lang="en-US" dirty="0" smtClean="0">
                <a:solidFill>
                  <a:schemeClr val="tx1">
                    <a:lumMod val="75000"/>
                    <a:lumOff val="25000"/>
                  </a:schemeClr>
                </a:solidFill>
              </a:rPr>
              <a:t>Port of Amsterdam</a:t>
            </a:r>
          </a:p>
          <a:p>
            <a:pPr marL="342900" indent="-342900">
              <a:buClr>
                <a:srgbClr val="FF0000"/>
              </a:buClr>
              <a:buFont typeface="Arial" pitchFamily="34" charset="0"/>
              <a:buChar char="•"/>
            </a:pPr>
            <a:r>
              <a:rPr lang="en-US" dirty="0" smtClean="0">
                <a:solidFill>
                  <a:schemeClr val="tx1">
                    <a:lumMod val="75000"/>
                    <a:lumOff val="25000"/>
                  </a:schemeClr>
                </a:solidFill>
              </a:rPr>
              <a:t>West Holland</a:t>
            </a:r>
          </a:p>
          <a:p>
            <a:pPr marL="342900" indent="-342900">
              <a:buClr>
                <a:srgbClr val="FF0000"/>
              </a:buClr>
              <a:buFont typeface="Arial" pitchFamily="34" charset="0"/>
              <a:buChar char="•"/>
            </a:pPr>
            <a:r>
              <a:rPr lang="en-US" dirty="0" smtClean="0">
                <a:solidFill>
                  <a:schemeClr val="tx1">
                    <a:lumMod val="75000"/>
                    <a:lumOff val="25000"/>
                  </a:schemeClr>
                </a:solidFill>
              </a:rPr>
              <a:t>City of Rotterdam</a:t>
            </a:r>
          </a:p>
          <a:p>
            <a:pPr marL="342900" indent="-342900">
              <a:buClr>
                <a:srgbClr val="FF0000"/>
              </a:buClr>
              <a:buFont typeface="Arial" pitchFamily="34" charset="0"/>
              <a:buChar char="•"/>
            </a:pPr>
            <a:r>
              <a:rPr lang="en-US" dirty="0" smtClean="0">
                <a:solidFill>
                  <a:schemeClr val="tx1">
                    <a:lumMod val="75000"/>
                    <a:lumOff val="25000"/>
                  </a:schemeClr>
                </a:solidFill>
              </a:rPr>
              <a:t>Province of Zeeland</a:t>
            </a:r>
          </a:p>
          <a:p>
            <a:pPr marL="342900" indent="-342900">
              <a:buClr>
                <a:srgbClr val="FF0000"/>
              </a:buClr>
              <a:buFont typeface="Arial" pitchFamily="34" charset="0"/>
              <a:buChar char="•"/>
            </a:pPr>
            <a:r>
              <a:rPr lang="en-US" dirty="0" smtClean="0">
                <a:solidFill>
                  <a:schemeClr val="tx1">
                    <a:lumMod val="75000"/>
                    <a:lumOff val="25000"/>
                  </a:schemeClr>
                </a:solidFill>
              </a:rPr>
              <a:t>Province of North Brabant</a:t>
            </a:r>
          </a:p>
          <a:p>
            <a:pPr marL="342900" indent="-342900">
              <a:buClr>
                <a:srgbClr val="FF0000"/>
              </a:buClr>
              <a:buFont typeface="Arial" pitchFamily="34" charset="0"/>
              <a:buChar char="•"/>
            </a:pPr>
            <a:r>
              <a:rPr lang="en-US" dirty="0" smtClean="0">
                <a:solidFill>
                  <a:schemeClr val="tx1">
                    <a:lumMod val="75000"/>
                    <a:lumOff val="25000"/>
                  </a:schemeClr>
                </a:solidFill>
              </a:rPr>
              <a:t>Province of Limburg</a:t>
            </a:r>
            <a:endParaRPr lang="en-US" dirty="0" smtClean="0">
              <a:solidFill>
                <a:srgbClr val="FF000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1808717"/>
            <a:ext cx="3215610" cy="3785343"/>
          </a:xfrm>
          <a:prstGeom prst="rect">
            <a:avLst/>
          </a:prstGeom>
        </p:spPr>
      </p:pic>
    </p:spTree>
  </p:cSld>
  <p:clrMapOvr>
    <a:masterClrMapping/>
  </p:clrMapOvr>
  <p:transition>
    <p:pull dir="ru"/>
  </p:transition>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TextShape 1"/>
          <p:cNvSpPr txBox="1"/>
          <p:nvPr/>
        </p:nvSpPr>
        <p:spPr>
          <a:xfrm>
            <a:off x="0" y="0"/>
            <a:ext cx="360" cy="360"/>
          </a:xfrm>
          <a:prstGeom prst="rect">
            <a:avLst/>
          </a:prstGeom>
        </p:spPr>
        <p:txBody>
          <a:bodyPr/>
          <a:lstStyle/>
          <a:p>
            <a:endParaRPr/>
          </a:p>
        </p:txBody>
      </p:sp>
      <p:sp>
        <p:nvSpPr>
          <p:cNvPr id="195"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196" name="CustomShape 3"/>
          <p:cNvSpPr/>
          <p:nvPr/>
        </p:nvSpPr>
        <p:spPr>
          <a:xfrm>
            <a:off x="2214720" y="1428840"/>
            <a:ext cx="4285800" cy="364680"/>
          </a:xfrm>
          <a:prstGeom prst="rect">
            <a:avLst/>
          </a:prstGeom>
        </p:spPr>
        <p:txBody>
          <a:bodyPr lIns="90000" tIns="45000" rIns="90000" bIns="45000"/>
          <a:lstStyle/>
          <a:p>
            <a:pPr algn="ctr"/>
            <a:r>
              <a:rPr lang="en-US" sz="1600" dirty="0" err="1" smtClean="0">
                <a:solidFill>
                  <a:schemeClr val="tx1">
                    <a:lumMod val="65000"/>
                    <a:lumOff val="35000"/>
                  </a:schemeClr>
                </a:solidFill>
              </a:rPr>
              <a:t>WestHolland</a:t>
            </a:r>
            <a:endParaRPr lang="en-US" sz="1600" dirty="0" smtClean="0">
              <a:solidFill>
                <a:schemeClr val="tx1">
                  <a:lumMod val="65000"/>
                  <a:lumOff val="35000"/>
                </a:schemeClr>
              </a:solidFill>
            </a:endParaRPr>
          </a:p>
        </p:txBody>
      </p:sp>
      <p:sp>
        <p:nvSpPr>
          <p:cNvPr id="2" name="Rectangle 1"/>
          <p:cNvSpPr/>
          <p:nvPr/>
        </p:nvSpPr>
        <p:spPr>
          <a:xfrm>
            <a:off x="2145106" y="1793519"/>
            <a:ext cx="4155086" cy="3046988"/>
          </a:xfrm>
          <a:prstGeom prst="rect">
            <a:avLst/>
          </a:prstGeom>
        </p:spPr>
        <p:txBody>
          <a:bodyPr wrap="square">
            <a:spAutoFit/>
          </a:bodyPr>
          <a:lstStyle/>
          <a:p>
            <a:r>
              <a:rPr lang="en-US" sz="1200" dirty="0" err="1" smtClean="0">
                <a:solidFill>
                  <a:schemeClr val="tx1">
                    <a:lumMod val="75000"/>
                    <a:lumOff val="25000"/>
                  </a:schemeClr>
                </a:solidFill>
              </a:rPr>
              <a:t>WestHolland</a:t>
            </a:r>
            <a:r>
              <a:rPr lang="en-US" sz="1200" dirty="0" smtClean="0">
                <a:solidFill>
                  <a:schemeClr val="tx1">
                    <a:lumMod val="75000"/>
                    <a:lumOff val="25000"/>
                  </a:schemeClr>
                </a:solidFill>
              </a:rPr>
              <a:t> is located in the western part of the Netherlands and includes the cities of The Hague, Leiden, Delft, </a:t>
            </a:r>
            <a:r>
              <a:rPr lang="en-US" sz="1200" dirty="0" err="1" smtClean="0">
                <a:solidFill>
                  <a:schemeClr val="tx1">
                    <a:lumMod val="75000"/>
                    <a:lumOff val="25000"/>
                  </a:schemeClr>
                </a:solidFill>
              </a:rPr>
              <a:t>Zoetermeer</a:t>
            </a:r>
            <a:r>
              <a:rPr lang="en-US" sz="1200" dirty="0" smtClean="0">
                <a:solidFill>
                  <a:schemeClr val="tx1">
                    <a:lumMod val="75000"/>
                    <a:lumOff val="25000"/>
                  </a:schemeClr>
                </a:solidFill>
              </a:rPr>
              <a:t> and </a:t>
            </a:r>
            <a:r>
              <a:rPr lang="en-US" sz="1200" dirty="0" err="1" smtClean="0">
                <a:solidFill>
                  <a:schemeClr val="tx1">
                    <a:lumMod val="75000"/>
                    <a:lumOff val="25000"/>
                  </a:schemeClr>
                </a:solidFill>
              </a:rPr>
              <a:t>Lansingerland</a:t>
            </a:r>
            <a:r>
              <a:rPr lang="en-US" sz="1200" dirty="0" smtClean="0">
                <a:solidFill>
                  <a:schemeClr val="tx1">
                    <a:lumMod val="75000"/>
                    <a:lumOff val="25000"/>
                  </a:schemeClr>
                </a:solidFill>
              </a:rPr>
              <a:t>. It is home to the National Government and its administration.</a:t>
            </a:r>
          </a:p>
          <a:p>
            <a:endParaRPr lang="en-US" sz="1200" b="1" dirty="0" smtClean="0">
              <a:solidFill>
                <a:schemeClr val="tx1">
                  <a:lumMod val="75000"/>
                  <a:lumOff val="25000"/>
                </a:schemeClr>
              </a:solidFill>
            </a:endParaRPr>
          </a:p>
          <a:p>
            <a:r>
              <a:rPr lang="en-US" sz="1200" b="1" dirty="0" smtClean="0">
                <a:solidFill>
                  <a:schemeClr val="tx1">
                    <a:lumMod val="75000"/>
                    <a:lumOff val="25000"/>
                  </a:schemeClr>
                </a:solidFill>
              </a:rPr>
              <a:t>Key industries/ regional strengths</a:t>
            </a:r>
          </a:p>
          <a:p>
            <a:r>
              <a:rPr lang="en-US" sz="1200" dirty="0" smtClean="0">
                <a:solidFill>
                  <a:schemeClr val="tx1">
                    <a:lumMod val="75000"/>
                    <a:lumOff val="25000"/>
                  </a:schemeClr>
                </a:solidFill>
              </a:rPr>
              <a:t>ICT &amp; Telecom, Oil &amp; Gas, Life Science &amp; Biotechnology, Water &amp; Delta technology.</a:t>
            </a:r>
          </a:p>
          <a:p>
            <a:endParaRPr lang="en-US" sz="1200" b="1" dirty="0" smtClean="0">
              <a:solidFill>
                <a:schemeClr val="tx1">
                  <a:lumMod val="75000"/>
                  <a:lumOff val="25000"/>
                </a:schemeClr>
              </a:solidFill>
            </a:endParaRPr>
          </a:p>
          <a:p>
            <a:r>
              <a:rPr lang="en-US" sz="1200" b="1" dirty="0" smtClean="0">
                <a:solidFill>
                  <a:schemeClr val="tx1">
                    <a:lumMod val="75000"/>
                    <a:lumOff val="25000"/>
                  </a:schemeClr>
                </a:solidFill>
              </a:rPr>
              <a:t>Foreign companies</a:t>
            </a:r>
          </a:p>
          <a:p>
            <a:r>
              <a:rPr lang="en-US" sz="1200" dirty="0" smtClean="0">
                <a:solidFill>
                  <a:schemeClr val="tx1">
                    <a:lumMod val="75000"/>
                    <a:lumOff val="25000"/>
                  </a:schemeClr>
                </a:solidFill>
              </a:rPr>
              <a:t>ZTE, Samsung, Siemens, T-Mobile, Royal Dutch </a:t>
            </a:r>
            <a:r>
              <a:rPr lang="en-US" sz="1200" dirty="0" err="1" smtClean="0">
                <a:solidFill>
                  <a:schemeClr val="tx1">
                    <a:lumMod val="75000"/>
                    <a:lumOff val="25000"/>
                  </a:schemeClr>
                </a:solidFill>
              </a:rPr>
              <a:t>Shell,T</a:t>
            </a:r>
            <a:r>
              <a:rPr lang="en-US" sz="1200" dirty="0" smtClean="0">
                <a:solidFill>
                  <a:schemeClr val="tx1">
                    <a:lumMod val="75000"/>
                    <a:lumOff val="25000"/>
                  </a:schemeClr>
                </a:solidFill>
              </a:rPr>
              <a:t>-Systems, Aramco Overseas, Aker Solutions, </a:t>
            </a:r>
            <a:r>
              <a:rPr lang="en-US" sz="1200" dirty="0" err="1" smtClean="0">
                <a:solidFill>
                  <a:schemeClr val="tx1">
                    <a:lumMod val="75000"/>
                    <a:lumOff val="25000"/>
                  </a:schemeClr>
                </a:solidFill>
              </a:rPr>
              <a:t>Centocor</a:t>
            </a:r>
            <a:r>
              <a:rPr lang="en-US" sz="1200" dirty="0" smtClean="0">
                <a:solidFill>
                  <a:schemeClr val="tx1">
                    <a:lumMod val="75000"/>
                    <a:lumOff val="25000"/>
                  </a:schemeClr>
                </a:solidFill>
              </a:rPr>
              <a:t>, </a:t>
            </a:r>
            <a:r>
              <a:rPr lang="en-US" sz="1200" dirty="0" err="1" smtClean="0">
                <a:solidFill>
                  <a:schemeClr val="tx1">
                    <a:lumMod val="75000"/>
                    <a:lumOff val="25000"/>
                  </a:schemeClr>
                </a:solidFill>
              </a:rPr>
              <a:t>Astellas</a:t>
            </a:r>
            <a:r>
              <a:rPr lang="en-US" sz="1200" dirty="0" smtClean="0">
                <a:solidFill>
                  <a:schemeClr val="tx1">
                    <a:lumMod val="75000"/>
                    <a:lumOff val="25000"/>
                  </a:schemeClr>
                </a:solidFill>
              </a:rPr>
              <a:t>, Total, Huawei, Toshiba Medical Systems, Atos Medical, IKEA, Nokia, Moser Baer, </a:t>
            </a:r>
            <a:r>
              <a:rPr lang="en-US" sz="1200" dirty="0" err="1" smtClean="0">
                <a:solidFill>
                  <a:schemeClr val="tx1">
                    <a:lumMod val="75000"/>
                    <a:lumOff val="25000"/>
                  </a:schemeClr>
                </a:solidFill>
              </a:rPr>
              <a:t>Repsol</a:t>
            </a:r>
            <a:r>
              <a:rPr lang="en-US" sz="1200" dirty="0" smtClean="0">
                <a:solidFill>
                  <a:schemeClr val="tx1">
                    <a:lumMod val="75000"/>
                    <a:lumOff val="25000"/>
                  </a:schemeClr>
                </a:solidFill>
              </a:rPr>
              <a:t>, </a:t>
            </a:r>
            <a:r>
              <a:rPr lang="en-US" sz="1200" dirty="0" err="1" smtClean="0">
                <a:solidFill>
                  <a:schemeClr val="tx1">
                    <a:lumMod val="75000"/>
                    <a:lumOff val="25000"/>
                  </a:schemeClr>
                </a:solidFill>
              </a:rPr>
              <a:t>Genencor</a:t>
            </a:r>
            <a:r>
              <a:rPr lang="en-US" sz="1200" dirty="0" smtClean="0">
                <a:solidFill>
                  <a:schemeClr val="tx1">
                    <a:lumMod val="75000"/>
                    <a:lumOff val="25000"/>
                  </a:schemeClr>
                </a:solidFill>
              </a:rPr>
              <a:t>, APM Terminals, </a:t>
            </a:r>
            <a:r>
              <a:rPr lang="en-US" sz="1200" dirty="0" err="1" smtClean="0">
                <a:solidFill>
                  <a:schemeClr val="tx1">
                    <a:lumMod val="75000"/>
                    <a:lumOff val="25000"/>
                  </a:schemeClr>
                </a:solidFill>
              </a:rPr>
              <a:t>Danone</a:t>
            </a:r>
            <a:r>
              <a:rPr lang="en-US" sz="1200" dirty="0" smtClean="0">
                <a:solidFill>
                  <a:schemeClr val="tx1">
                    <a:lumMod val="75000"/>
                    <a:lumOff val="25000"/>
                  </a:schemeClr>
                </a:solidFill>
              </a:rPr>
              <a:t>, </a:t>
            </a:r>
            <a:r>
              <a:rPr lang="en-US" sz="1200" dirty="0" err="1" smtClean="0">
                <a:solidFill>
                  <a:schemeClr val="tx1">
                    <a:lumMod val="75000"/>
                    <a:lumOff val="25000"/>
                  </a:schemeClr>
                </a:solidFill>
              </a:rPr>
              <a:t>Logica</a:t>
            </a:r>
            <a:r>
              <a:rPr lang="en-US" sz="1200" dirty="0" smtClean="0">
                <a:solidFill>
                  <a:schemeClr val="tx1">
                    <a:lumMod val="75000"/>
                    <a:lumOff val="25000"/>
                  </a:schemeClr>
                </a:solidFill>
              </a:rPr>
              <a:t>, Welch </a:t>
            </a:r>
            <a:r>
              <a:rPr lang="en-US" sz="1200" dirty="0" err="1" smtClean="0">
                <a:solidFill>
                  <a:schemeClr val="tx1">
                    <a:lumMod val="75000"/>
                    <a:lumOff val="25000"/>
                  </a:schemeClr>
                </a:solidFill>
              </a:rPr>
              <a:t>Allyn</a:t>
            </a:r>
            <a:r>
              <a:rPr lang="en-US" sz="1200" dirty="0" smtClean="0">
                <a:solidFill>
                  <a:schemeClr val="tx1">
                    <a:lumMod val="75000"/>
                    <a:lumOff val="25000"/>
                  </a:schemeClr>
                </a:solidFill>
              </a:rPr>
              <a:t>, </a:t>
            </a:r>
            <a:r>
              <a:rPr lang="en-US" sz="1200" dirty="0" err="1" smtClean="0">
                <a:solidFill>
                  <a:schemeClr val="tx1">
                    <a:lumMod val="75000"/>
                    <a:lumOff val="25000"/>
                  </a:schemeClr>
                </a:solidFill>
              </a:rPr>
              <a:t>Allseas</a:t>
            </a:r>
            <a:r>
              <a:rPr lang="en-US" sz="1200" dirty="0" smtClean="0">
                <a:solidFill>
                  <a:schemeClr val="tx1">
                    <a:lumMod val="75000"/>
                    <a:lumOff val="25000"/>
                  </a:schemeClr>
                </a:solidFill>
              </a:rPr>
              <a:t> Engineering, </a:t>
            </a:r>
            <a:r>
              <a:rPr lang="en-US" sz="1200" dirty="0" err="1" smtClean="0">
                <a:solidFill>
                  <a:schemeClr val="tx1">
                    <a:lumMod val="75000"/>
                    <a:lumOff val="25000"/>
                  </a:schemeClr>
                </a:solidFill>
              </a:rPr>
              <a:t>Technip</a:t>
            </a:r>
            <a:r>
              <a:rPr lang="en-US" sz="1200" dirty="0" smtClean="0"/>
              <a:t>.</a:t>
            </a:r>
            <a:endParaRPr lang="en-US" sz="1200" dirty="0" smtClean="0">
              <a:solidFill>
                <a:srgbClr val="FF0000"/>
              </a:solidFill>
            </a:endParaRPr>
          </a:p>
        </p:txBody>
      </p:sp>
    </p:spTree>
    <p:extLst>
      <p:ext uri="{BB962C8B-B14F-4D97-AF65-F5344CB8AC3E}">
        <p14:creationId xmlns:p14="http://schemas.microsoft.com/office/powerpoint/2010/main" val="22614521"/>
      </p:ext>
    </p:extLst>
  </p:cSld>
  <p:clrMapOvr>
    <a:masterClrMapping/>
  </p:clrMapOvr>
  <p:transition>
    <p:pull dir="ru"/>
  </p:transition>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TextShape 1"/>
          <p:cNvSpPr txBox="1"/>
          <p:nvPr/>
        </p:nvSpPr>
        <p:spPr>
          <a:xfrm>
            <a:off x="0" y="0"/>
            <a:ext cx="360" cy="360"/>
          </a:xfrm>
          <a:prstGeom prst="rect">
            <a:avLst/>
          </a:prstGeom>
        </p:spPr>
        <p:txBody>
          <a:bodyPr/>
          <a:lstStyle/>
          <a:p>
            <a:endParaRPr/>
          </a:p>
        </p:txBody>
      </p:sp>
      <p:sp>
        <p:nvSpPr>
          <p:cNvPr id="195"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196" name="CustomShape 3"/>
          <p:cNvSpPr/>
          <p:nvPr/>
        </p:nvSpPr>
        <p:spPr>
          <a:xfrm>
            <a:off x="2214720" y="1428840"/>
            <a:ext cx="4285800" cy="364680"/>
          </a:xfrm>
          <a:prstGeom prst="rect">
            <a:avLst/>
          </a:prstGeom>
        </p:spPr>
        <p:txBody>
          <a:bodyPr lIns="90000" tIns="45000" rIns="90000" bIns="45000"/>
          <a:lstStyle/>
          <a:p>
            <a:pPr algn="ctr"/>
            <a:r>
              <a:rPr lang="en-US" sz="1600" dirty="0" smtClean="0">
                <a:solidFill>
                  <a:schemeClr val="tx1">
                    <a:lumMod val="65000"/>
                    <a:lumOff val="35000"/>
                  </a:schemeClr>
                </a:solidFill>
              </a:rPr>
              <a:t>Amsterdam port area</a:t>
            </a:r>
            <a:endParaRPr lang="en-US" sz="1600" b="1" dirty="0" smtClean="0">
              <a:solidFill>
                <a:schemeClr val="tx1">
                  <a:lumMod val="65000"/>
                  <a:lumOff val="35000"/>
                </a:schemeClr>
              </a:solidFill>
            </a:endParaRPr>
          </a:p>
        </p:txBody>
      </p:sp>
      <p:sp>
        <p:nvSpPr>
          <p:cNvPr id="2" name="Rectangle 1"/>
          <p:cNvSpPr/>
          <p:nvPr/>
        </p:nvSpPr>
        <p:spPr>
          <a:xfrm>
            <a:off x="2145106" y="1793519"/>
            <a:ext cx="4155086" cy="3231654"/>
          </a:xfrm>
          <a:prstGeom prst="rect">
            <a:avLst/>
          </a:prstGeom>
        </p:spPr>
        <p:txBody>
          <a:bodyPr wrap="square">
            <a:spAutoFit/>
          </a:bodyPr>
          <a:lstStyle/>
          <a:p>
            <a:r>
              <a:rPr lang="en-US" sz="1200" dirty="0" smtClean="0">
                <a:solidFill>
                  <a:schemeClr val="tx1">
                    <a:lumMod val="75000"/>
                    <a:lumOff val="25000"/>
                  </a:schemeClr>
                </a:solidFill>
              </a:rPr>
              <a:t>The Amsterdam port area is one of the world’s key international logistics hubs. It ranks as the 4th port in North Western Europe. The strategic and central location in Europe makes the port easy to reach and ensures excellent connections to all the major European markets.</a:t>
            </a:r>
          </a:p>
          <a:p>
            <a:endParaRPr lang="en-US" sz="1200" b="1" dirty="0" smtClean="0">
              <a:solidFill>
                <a:schemeClr val="tx1">
                  <a:lumMod val="75000"/>
                  <a:lumOff val="25000"/>
                </a:schemeClr>
              </a:solidFill>
            </a:endParaRPr>
          </a:p>
          <a:p>
            <a:r>
              <a:rPr lang="en-US" sz="1200" b="1" dirty="0" smtClean="0">
                <a:solidFill>
                  <a:schemeClr val="tx1">
                    <a:lumMod val="75000"/>
                    <a:lumOff val="25000"/>
                  </a:schemeClr>
                </a:solidFill>
              </a:rPr>
              <a:t>Key figures / industries</a:t>
            </a:r>
          </a:p>
          <a:p>
            <a:r>
              <a:rPr lang="en-US" sz="1200" dirty="0" smtClean="0">
                <a:solidFill>
                  <a:schemeClr val="tx1">
                    <a:lumMod val="75000"/>
                    <a:lumOff val="25000"/>
                  </a:schemeClr>
                </a:solidFill>
              </a:rPr>
              <a:t>Annually 73 million tons of dry and liquid bulk, general cargo and containers are handled, stored, </a:t>
            </a:r>
            <a:r>
              <a:rPr lang="en-US" sz="1200" dirty="0" err="1" smtClean="0">
                <a:solidFill>
                  <a:schemeClr val="tx1">
                    <a:lumMod val="75000"/>
                    <a:lumOff val="25000"/>
                  </a:schemeClr>
                </a:solidFill>
              </a:rPr>
              <a:t>transhipped</a:t>
            </a:r>
            <a:r>
              <a:rPr lang="en-US" sz="1200" dirty="0" smtClean="0">
                <a:solidFill>
                  <a:schemeClr val="tx1">
                    <a:lumMod val="75000"/>
                    <a:lumOff val="25000"/>
                  </a:schemeClr>
                </a:solidFill>
              </a:rPr>
              <a:t> and processed in the port area. From cocoa beans to coal, from paper to oil. A multipurpose port, handling all types of commodities.</a:t>
            </a:r>
          </a:p>
          <a:p>
            <a:endParaRPr lang="en-US" sz="1200" b="1" dirty="0" smtClean="0">
              <a:solidFill>
                <a:schemeClr val="tx1">
                  <a:lumMod val="75000"/>
                  <a:lumOff val="25000"/>
                </a:schemeClr>
              </a:solidFill>
            </a:endParaRPr>
          </a:p>
          <a:p>
            <a:r>
              <a:rPr lang="en-US" sz="1200" b="1" dirty="0" smtClean="0">
                <a:solidFill>
                  <a:schemeClr val="tx1">
                    <a:lumMod val="75000"/>
                    <a:lumOff val="25000"/>
                  </a:schemeClr>
                </a:solidFill>
              </a:rPr>
              <a:t>Foreign companies</a:t>
            </a:r>
          </a:p>
          <a:p>
            <a:r>
              <a:rPr lang="en-US" sz="1200" dirty="0" smtClean="0">
                <a:solidFill>
                  <a:schemeClr val="tx1">
                    <a:lumMod val="75000"/>
                    <a:lumOff val="25000"/>
                  </a:schemeClr>
                </a:solidFill>
              </a:rPr>
              <a:t>Starbucks, Nissan, BP, Hitachi, </a:t>
            </a:r>
            <a:r>
              <a:rPr lang="en-US" sz="1200" dirty="0" err="1" smtClean="0">
                <a:solidFill>
                  <a:schemeClr val="tx1">
                    <a:lumMod val="75000"/>
                    <a:lumOff val="25000"/>
                  </a:schemeClr>
                </a:solidFill>
              </a:rPr>
              <a:t>Oiltanking</a:t>
            </a:r>
            <a:r>
              <a:rPr lang="en-US" sz="1200" dirty="0" smtClean="0">
                <a:solidFill>
                  <a:schemeClr val="tx1">
                    <a:lumMod val="75000"/>
                    <a:lumOff val="25000"/>
                  </a:schemeClr>
                </a:solidFill>
              </a:rPr>
              <a:t>, Cargill, EDF Energy, PPG Industries, Archer Daniels Midland Company (ADM), DSV</a:t>
            </a:r>
            <a:endParaRPr lang="en-US" sz="1200" dirty="0">
              <a:solidFill>
                <a:schemeClr val="tx1">
                  <a:lumMod val="75000"/>
                  <a:lumOff val="25000"/>
                </a:schemeClr>
              </a:solidFill>
            </a:endParaRPr>
          </a:p>
        </p:txBody>
      </p:sp>
    </p:spTree>
    <p:extLst>
      <p:ext uri="{BB962C8B-B14F-4D97-AF65-F5344CB8AC3E}">
        <p14:creationId xmlns:p14="http://schemas.microsoft.com/office/powerpoint/2010/main" val="2426432259"/>
      </p:ext>
    </p:extLst>
  </p:cSld>
  <p:clrMapOvr>
    <a:masterClrMapping/>
  </p:clrMapOvr>
  <p:transition>
    <p:pull dir="ru"/>
  </p:transition>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TextShape 1"/>
          <p:cNvSpPr txBox="1"/>
          <p:nvPr/>
        </p:nvSpPr>
        <p:spPr>
          <a:xfrm>
            <a:off x="0" y="0"/>
            <a:ext cx="360" cy="360"/>
          </a:xfrm>
          <a:prstGeom prst="rect">
            <a:avLst/>
          </a:prstGeom>
        </p:spPr>
        <p:txBody>
          <a:bodyPr/>
          <a:lstStyle/>
          <a:p>
            <a:endParaRPr/>
          </a:p>
        </p:txBody>
      </p:sp>
      <p:sp>
        <p:nvSpPr>
          <p:cNvPr id="195"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196" name="CustomShape 3"/>
          <p:cNvSpPr/>
          <p:nvPr/>
        </p:nvSpPr>
        <p:spPr>
          <a:xfrm>
            <a:off x="2214720" y="1428840"/>
            <a:ext cx="4285800" cy="364680"/>
          </a:xfrm>
          <a:prstGeom prst="rect">
            <a:avLst/>
          </a:prstGeom>
        </p:spPr>
        <p:txBody>
          <a:bodyPr lIns="90000" tIns="45000" rIns="90000" bIns="45000"/>
          <a:lstStyle/>
          <a:p>
            <a:pPr algn="ctr"/>
            <a:r>
              <a:rPr lang="en-US" sz="1600" dirty="0" smtClean="0">
                <a:solidFill>
                  <a:schemeClr val="tx1">
                    <a:lumMod val="65000"/>
                    <a:lumOff val="35000"/>
                  </a:schemeClr>
                </a:solidFill>
              </a:rPr>
              <a:t>Amsterdam Metropolitan Area</a:t>
            </a:r>
            <a:endParaRPr lang="en-US" sz="1600" dirty="0" smtClean="0">
              <a:solidFill>
                <a:schemeClr val="tx1">
                  <a:lumMod val="65000"/>
                  <a:lumOff val="35000"/>
                </a:schemeClr>
              </a:solidFill>
            </a:endParaRPr>
          </a:p>
        </p:txBody>
      </p:sp>
      <p:sp>
        <p:nvSpPr>
          <p:cNvPr id="2" name="Rectangle 1"/>
          <p:cNvSpPr/>
          <p:nvPr/>
        </p:nvSpPr>
        <p:spPr>
          <a:xfrm>
            <a:off x="2145106" y="1793519"/>
            <a:ext cx="4155086" cy="3447098"/>
          </a:xfrm>
          <a:prstGeom prst="rect">
            <a:avLst/>
          </a:prstGeom>
        </p:spPr>
        <p:txBody>
          <a:bodyPr wrap="square">
            <a:spAutoFit/>
          </a:bodyPr>
          <a:lstStyle/>
          <a:p>
            <a:r>
              <a:rPr lang="en-US" sz="1200" dirty="0" smtClean="0">
                <a:solidFill>
                  <a:schemeClr val="tx1">
                    <a:lumMod val="75000"/>
                    <a:lumOff val="25000"/>
                  </a:schemeClr>
                </a:solidFill>
              </a:rPr>
              <a:t>Amsterdam, the capital of the Netherlands is one of Europe’s most international cities. It is ranked as the third European capital ‘best centers for commerce’ *. </a:t>
            </a:r>
          </a:p>
          <a:p>
            <a:endParaRPr lang="en-US" sz="1200" b="1" dirty="0" smtClean="0">
              <a:solidFill>
                <a:schemeClr val="tx1">
                  <a:lumMod val="75000"/>
                  <a:lumOff val="25000"/>
                </a:schemeClr>
              </a:solidFill>
            </a:endParaRPr>
          </a:p>
          <a:p>
            <a:r>
              <a:rPr lang="en-US" sz="1200" b="1" dirty="0" smtClean="0">
                <a:solidFill>
                  <a:schemeClr val="tx1">
                    <a:lumMod val="75000"/>
                    <a:lumOff val="25000"/>
                  </a:schemeClr>
                </a:solidFill>
              </a:rPr>
              <a:t>Key industries/ regional strengths</a:t>
            </a:r>
          </a:p>
          <a:p>
            <a:r>
              <a:rPr lang="en-US" sz="1200" dirty="0" smtClean="0">
                <a:solidFill>
                  <a:schemeClr val="tx1">
                    <a:lumMod val="75000"/>
                    <a:lumOff val="25000"/>
                  </a:schemeClr>
                </a:solidFill>
              </a:rPr>
              <a:t>Most businesses are active in ICT (content and services), Finance and business services, Creative sector (advertising, gaming and fashion), Logistics, Perishables, Aerospace and Life sciences.35% of its </a:t>
            </a:r>
            <a:r>
              <a:rPr lang="en-US" sz="1200" dirty="0" err="1" smtClean="0">
                <a:solidFill>
                  <a:schemeClr val="tx1">
                    <a:lumMod val="75000"/>
                    <a:lumOff val="25000"/>
                  </a:schemeClr>
                </a:solidFill>
              </a:rPr>
              <a:t>labour</a:t>
            </a:r>
            <a:r>
              <a:rPr lang="en-US" sz="1200" dirty="0" smtClean="0">
                <a:solidFill>
                  <a:schemeClr val="tx1">
                    <a:lumMod val="75000"/>
                    <a:lumOff val="25000"/>
                  </a:schemeClr>
                </a:solidFill>
              </a:rPr>
              <a:t> force is directly or indirectly employed by foreign companies. </a:t>
            </a:r>
          </a:p>
          <a:p>
            <a:r>
              <a:rPr lang="en-US" sz="1200" dirty="0" smtClean="0">
                <a:solidFill>
                  <a:schemeClr val="tx1">
                    <a:lumMod val="75000"/>
                    <a:lumOff val="25000"/>
                  </a:schemeClr>
                </a:solidFill>
              </a:rPr>
              <a:t>Amsterdam’s</a:t>
            </a:r>
            <a:endParaRPr lang="en-US" sz="1200" b="1" dirty="0" smtClean="0">
              <a:solidFill>
                <a:schemeClr val="tx1">
                  <a:lumMod val="75000"/>
                  <a:lumOff val="25000"/>
                </a:schemeClr>
              </a:solidFill>
            </a:endParaRPr>
          </a:p>
          <a:p>
            <a:endParaRPr lang="en-US" sz="1200" b="1" dirty="0" smtClean="0">
              <a:solidFill>
                <a:schemeClr val="tx1">
                  <a:lumMod val="75000"/>
                  <a:lumOff val="25000"/>
                </a:schemeClr>
              </a:solidFill>
            </a:endParaRPr>
          </a:p>
          <a:p>
            <a:r>
              <a:rPr lang="en-US" sz="1200" b="1" dirty="0" smtClean="0">
                <a:solidFill>
                  <a:schemeClr val="tx1">
                    <a:lumMod val="75000"/>
                    <a:lumOff val="25000"/>
                  </a:schemeClr>
                </a:solidFill>
              </a:rPr>
              <a:t>Foreign companies</a:t>
            </a:r>
          </a:p>
          <a:p>
            <a:r>
              <a:rPr lang="en-US" sz="1200" dirty="0" smtClean="0">
                <a:solidFill>
                  <a:schemeClr val="tx1">
                    <a:lumMod val="75000"/>
                    <a:lumOff val="25000"/>
                  </a:schemeClr>
                </a:solidFill>
              </a:rPr>
              <a:t>More than 1,800 foreign companies like Adidas, Hitachi, LG, Mattel, General Electric, Hewlett Packard and many international headquarters of Dutch firms like Philips, Heineken, Ahold, </a:t>
            </a:r>
            <a:r>
              <a:rPr lang="en-US" sz="1200" dirty="0" err="1" smtClean="0">
                <a:solidFill>
                  <a:schemeClr val="tx1">
                    <a:lumMod val="75000"/>
                    <a:lumOff val="25000"/>
                  </a:schemeClr>
                </a:solidFill>
              </a:rPr>
              <a:t>Akzo</a:t>
            </a:r>
            <a:r>
              <a:rPr lang="en-US" sz="1200" dirty="0" smtClean="0">
                <a:solidFill>
                  <a:schemeClr val="tx1">
                    <a:lumMod val="75000"/>
                    <a:lumOff val="25000"/>
                  </a:schemeClr>
                </a:solidFill>
              </a:rPr>
              <a:t> Nobel and ING are located in the Amsterdam Metropolitan Area</a:t>
            </a:r>
            <a:r>
              <a:rPr lang="en-US" sz="1400" dirty="0" smtClean="0">
                <a:solidFill>
                  <a:schemeClr val="tx1">
                    <a:lumMod val="75000"/>
                    <a:lumOff val="25000"/>
                  </a:schemeClr>
                </a:solidFill>
              </a:rPr>
              <a:t>. </a:t>
            </a:r>
            <a:endParaRPr lang="en-US" sz="1400" dirty="0">
              <a:solidFill>
                <a:schemeClr val="tx1">
                  <a:lumMod val="75000"/>
                  <a:lumOff val="25000"/>
                </a:schemeClr>
              </a:solidFill>
            </a:endParaRPr>
          </a:p>
        </p:txBody>
      </p:sp>
    </p:spTree>
    <p:extLst>
      <p:ext uri="{BB962C8B-B14F-4D97-AF65-F5344CB8AC3E}">
        <p14:creationId xmlns:p14="http://schemas.microsoft.com/office/powerpoint/2010/main" val="2820191387"/>
      </p:ext>
    </p:extLst>
  </p:cSld>
  <p:clrMapOvr>
    <a:masterClrMapping/>
  </p:clrMapOvr>
  <p:transition>
    <p:pull dir="ru"/>
  </p:transition>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TextShape 1"/>
          <p:cNvSpPr txBox="1"/>
          <p:nvPr/>
        </p:nvSpPr>
        <p:spPr>
          <a:xfrm>
            <a:off x="0" y="0"/>
            <a:ext cx="360" cy="360"/>
          </a:xfrm>
          <a:prstGeom prst="rect">
            <a:avLst/>
          </a:prstGeom>
        </p:spPr>
        <p:txBody>
          <a:bodyPr/>
          <a:lstStyle/>
          <a:p>
            <a:endParaRPr/>
          </a:p>
        </p:txBody>
      </p:sp>
      <p:sp>
        <p:nvSpPr>
          <p:cNvPr id="195"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196" name="CustomShape 3"/>
          <p:cNvSpPr/>
          <p:nvPr/>
        </p:nvSpPr>
        <p:spPr>
          <a:xfrm>
            <a:off x="2214720" y="1428840"/>
            <a:ext cx="4285800" cy="364680"/>
          </a:xfrm>
          <a:prstGeom prst="rect">
            <a:avLst/>
          </a:prstGeom>
        </p:spPr>
        <p:txBody>
          <a:bodyPr lIns="90000" tIns="45000" rIns="90000" bIns="45000"/>
          <a:lstStyle/>
          <a:p>
            <a:pPr algn="ctr"/>
            <a:r>
              <a:rPr lang="nl-NL" sz="1600" dirty="0" smtClean="0">
                <a:solidFill>
                  <a:schemeClr val="tx1">
                    <a:lumMod val="65000"/>
                    <a:lumOff val="35000"/>
                  </a:schemeClr>
                </a:solidFill>
              </a:rPr>
              <a:t>City of Rotterdam</a:t>
            </a:r>
            <a:endParaRPr lang="nl-NL" sz="1600" dirty="0" smtClean="0">
              <a:solidFill>
                <a:schemeClr val="tx1">
                  <a:lumMod val="65000"/>
                  <a:lumOff val="35000"/>
                </a:schemeClr>
              </a:solidFill>
            </a:endParaRPr>
          </a:p>
        </p:txBody>
      </p:sp>
      <p:sp>
        <p:nvSpPr>
          <p:cNvPr id="2" name="Rectangle 1"/>
          <p:cNvSpPr/>
          <p:nvPr/>
        </p:nvSpPr>
        <p:spPr>
          <a:xfrm>
            <a:off x="2145106" y="1793519"/>
            <a:ext cx="4155086" cy="5847755"/>
          </a:xfrm>
          <a:prstGeom prst="rect">
            <a:avLst/>
          </a:prstGeom>
        </p:spPr>
        <p:txBody>
          <a:bodyPr wrap="square">
            <a:spAutoFit/>
          </a:bodyPr>
          <a:lstStyle/>
          <a:p>
            <a:r>
              <a:rPr lang="nl-NL" sz="1200" dirty="0" smtClean="0">
                <a:solidFill>
                  <a:schemeClr val="tx1">
                    <a:lumMod val="65000"/>
                    <a:lumOff val="35000"/>
                  </a:schemeClr>
                </a:solidFill>
              </a:rPr>
              <a:t>Rotterdam is a vibrant international city with a longstanding trading spirit and Europe’s largest port Rotterdam’s central location provides access to the 220 million consumers who live within a radius of 600 miles of the city as well as the 500 million people throughout the whole of Europe. </a:t>
            </a:r>
            <a:endParaRPr lang="nl-NL" sz="1200" b="1" dirty="0">
              <a:solidFill>
                <a:schemeClr val="tx1">
                  <a:lumMod val="65000"/>
                  <a:lumOff val="35000"/>
                </a:schemeClr>
              </a:solidFill>
            </a:endParaRPr>
          </a:p>
          <a:p>
            <a:endParaRPr lang="nl-NL" sz="1200" b="1" dirty="0" smtClean="0">
              <a:solidFill>
                <a:schemeClr val="tx1">
                  <a:lumMod val="65000"/>
                  <a:lumOff val="35000"/>
                </a:schemeClr>
              </a:solidFill>
            </a:endParaRPr>
          </a:p>
          <a:p>
            <a:r>
              <a:rPr lang="nl-NL" sz="1200" b="1" dirty="0" smtClean="0">
                <a:solidFill>
                  <a:schemeClr val="tx1">
                    <a:lumMod val="65000"/>
                    <a:lumOff val="35000"/>
                  </a:schemeClr>
                </a:solidFill>
              </a:rPr>
              <a:t>Key industries/ regional strengths</a:t>
            </a:r>
          </a:p>
          <a:p>
            <a:r>
              <a:rPr lang="nl-NL" sz="1200" dirty="0" smtClean="0">
                <a:solidFill>
                  <a:schemeClr val="tx1">
                    <a:lumMod val="65000"/>
                    <a:lumOff val="35000"/>
                  </a:schemeClr>
                </a:solidFill>
              </a:rPr>
              <a:t>Europe’s energy port, logistic hub, large medical sector, creative sector &amp; financial and service industry. </a:t>
            </a:r>
          </a:p>
          <a:p>
            <a:endParaRPr lang="nl-NL" sz="1200" b="1" dirty="0" smtClean="0">
              <a:solidFill>
                <a:schemeClr val="tx1">
                  <a:lumMod val="65000"/>
                  <a:lumOff val="35000"/>
                </a:schemeClr>
              </a:solidFill>
            </a:endParaRPr>
          </a:p>
          <a:p>
            <a:r>
              <a:rPr lang="nl-NL" sz="1200" b="1" dirty="0" smtClean="0">
                <a:solidFill>
                  <a:schemeClr val="tx1">
                    <a:lumMod val="65000"/>
                    <a:lumOff val="35000"/>
                  </a:schemeClr>
                </a:solidFill>
              </a:rPr>
              <a:t>Foreign companies</a:t>
            </a:r>
          </a:p>
          <a:p>
            <a:r>
              <a:rPr lang="nl-NL" sz="1200" dirty="0" smtClean="0">
                <a:solidFill>
                  <a:schemeClr val="tx1">
                    <a:lumMod val="65000"/>
                    <a:lumOff val="35000"/>
                  </a:schemeClr>
                </a:solidFill>
              </a:rPr>
              <a:t>Eastman Chemicals, Arcelor Mittal Steel, Lyondell Basel, Odfjell Terminals &amp; Shipping, Stolt Nielsen Europe, Progress Software Europe, Chemoil Europe, Argos Oil, Mobil BP, Hexion Europe, Unilever, Petronas Europe, Bank of China, Braskem Europe, Fortis, Aegon, Shell, Svenska Handelsbanken, Coca Cola, Maersk Line, Subsea 7, Cosco, China Shipping, Petrobras, Organik Kimya, Hapag Lloyd, Allianz, etc</a:t>
            </a:r>
            <a:r>
              <a:rPr lang="nl-NL" sz="1400" dirty="0" smtClean="0">
                <a:solidFill>
                  <a:schemeClr val="tx1">
                    <a:lumMod val="65000"/>
                    <a:lumOff val="35000"/>
                  </a:schemeClr>
                </a:solidFill>
              </a:rPr>
              <a:t>.</a:t>
            </a:r>
            <a:endParaRPr lang="en-US" sz="1400" dirty="0" smtClean="0">
              <a:solidFill>
                <a:schemeClr val="tx1">
                  <a:lumMod val="65000"/>
                  <a:lumOff val="35000"/>
                </a:schemeClr>
              </a:solidFill>
            </a:endParaRPr>
          </a:p>
          <a:p>
            <a:pPr marL="342900" indent="-342900">
              <a:buClr>
                <a:srgbClr val="FF0000"/>
              </a:buClr>
              <a:buFont typeface="Arial" pitchFamily="34" charset="0"/>
              <a:buChar char="•"/>
            </a:pPr>
            <a:endParaRPr lang="en-US" dirty="0" smtClean="0">
              <a:solidFill>
                <a:schemeClr val="tx1">
                  <a:lumMod val="75000"/>
                  <a:lumOff val="25000"/>
                </a:schemeClr>
              </a:solidFill>
            </a:endParaRPr>
          </a:p>
          <a:p>
            <a:pPr marL="342900" indent="-342900">
              <a:buClr>
                <a:srgbClr val="FF0000"/>
              </a:buClr>
              <a:buFont typeface="Arial" pitchFamily="34" charset="0"/>
              <a:buChar char="•"/>
            </a:pPr>
            <a:endParaRPr lang="en-US" dirty="0" smtClean="0">
              <a:solidFill>
                <a:schemeClr val="tx1">
                  <a:lumMod val="75000"/>
                  <a:lumOff val="25000"/>
                </a:schemeClr>
              </a:solidFill>
            </a:endParaRPr>
          </a:p>
          <a:p>
            <a:pPr marL="342900" indent="-342900">
              <a:buClr>
                <a:srgbClr val="FF0000"/>
              </a:buClr>
              <a:buFont typeface="Arial" pitchFamily="34" charset="0"/>
              <a:buChar char="•"/>
            </a:pPr>
            <a:endParaRPr lang="en-US" dirty="0" smtClean="0">
              <a:solidFill>
                <a:schemeClr val="tx1">
                  <a:lumMod val="75000"/>
                  <a:lumOff val="25000"/>
                </a:schemeClr>
              </a:solidFill>
            </a:endParaRPr>
          </a:p>
          <a:p>
            <a:pPr marL="342900" indent="-342900">
              <a:buClr>
                <a:srgbClr val="FF0000"/>
              </a:buClr>
              <a:buFont typeface="Arial" pitchFamily="34" charset="0"/>
              <a:buChar char="•"/>
            </a:pPr>
            <a:endParaRPr lang="en-US" dirty="0" smtClean="0">
              <a:solidFill>
                <a:schemeClr val="tx1">
                  <a:lumMod val="75000"/>
                  <a:lumOff val="25000"/>
                </a:schemeClr>
              </a:solidFill>
            </a:endParaRPr>
          </a:p>
          <a:p>
            <a:pPr marL="342900" indent="-342900">
              <a:buClr>
                <a:srgbClr val="FF0000"/>
              </a:buClr>
              <a:buFont typeface="Arial" pitchFamily="34" charset="0"/>
              <a:buChar char="•"/>
            </a:pPr>
            <a:endParaRPr lang="en-US" dirty="0" smtClean="0">
              <a:solidFill>
                <a:schemeClr val="tx1">
                  <a:lumMod val="75000"/>
                  <a:lumOff val="25000"/>
                </a:schemeClr>
              </a:solidFill>
            </a:endParaRPr>
          </a:p>
          <a:p>
            <a:pPr marL="342900" indent="-342900">
              <a:buClr>
                <a:srgbClr val="FF0000"/>
              </a:buClr>
              <a:buFont typeface="Arial" pitchFamily="34" charset="0"/>
              <a:buChar char="•"/>
            </a:pPr>
            <a:endParaRPr lang="en-US" dirty="0" smtClean="0">
              <a:solidFill>
                <a:schemeClr val="tx1">
                  <a:lumMod val="75000"/>
                  <a:lumOff val="25000"/>
                </a:schemeClr>
              </a:solidFill>
            </a:endParaRPr>
          </a:p>
          <a:p>
            <a:pPr marL="342900" indent="-342900">
              <a:buClr>
                <a:srgbClr val="FF0000"/>
              </a:buClr>
              <a:buFont typeface="Arial" pitchFamily="34" charset="0"/>
              <a:buChar char="•"/>
            </a:pPr>
            <a:endParaRPr lang="en-US" dirty="0" smtClean="0">
              <a:solidFill>
                <a:schemeClr val="tx1">
                  <a:lumMod val="75000"/>
                  <a:lumOff val="25000"/>
                </a:schemeClr>
              </a:solidFill>
            </a:endParaRPr>
          </a:p>
          <a:p>
            <a:pPr marL="285750" indent="-285750">
              <a:buFont typeface="Arial" pitchFamily="34" charset="0"/>
              <a:buChar char="•"/>
            </a:pPr>
            <a:endParaRPr lang="en-US" dirty="0" smtClean="0">
              <a:solidFill>
                <a:srgbClr val="FF0000"/>
              </a:solidFill>
            </a:endParaRPr>
          </a:p>
        </p:txBody>
      </p:sp>
    </p:spTree>
    <p:extLst>
      <p:ext uri="{BB962C8B-B14F-4D97-AF65-F5344CB8AC3E}">
        <p14:creationId xmlns:p14="http://schemas.microsoft.com/office/powerpoint/2010/main" val="1414975851"/>
      </p:ext>
    </p:extLst>
  </p:cSld>
  <p:clrMapOvr>
    <a:masterClrMapping/>
  </p:clrMapOvr>
  <p:transition>
    <p:pull dir="ru"/>
  </p:transition>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TextShape 1"/>
          <p:cNvSpPr txBox="1"/>
          <p:nvPr/>
        </p:nvSpPr>
        <p:spPr>
          <a:xfrm>
            <a:off x="0" y="0"/>
            <a:ext cx="360" cy="360"/>
          </a:xfrm>
          <a:prstGeom prst="rect">
            <a:avLst/>
          </a:prstGeom>
        </p:spPr>
        <p:txBody>
          <a:bodyPr/>
          <a:lstStyle/>
          <a:p>
            <a:endParaRPr/>
          </a:p>
        </p:txBody>
      </p:sp>
      <p:sp>
        <p:nvSpPr>
          <p:cNvPr id="206"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208" name="CustomShape 3"/>
          <p:cNvSpPr/>
          <p:nvPr/>
        </p:nvSpPr>
        <p:spPr>
          <a:xfrm>
            <a:off x="6357960" y="5214960"/>
            <a:ext cx="2499840" cy="227520"/>
          </a:xfrm>
          <a:prstGeom prst="rect">
            <a:avLst/>
          </a:prstGeom>
        </p:spPr>
        <p:txBody>
          <a:bodyPr lIns="90000" tIns="45000" rIns="90000" bIns="45000"/>
          <a:lstStyle/>
          <a:p>
            <a:r>
              <a:rPr lang="nl-NL" sz="900">
                <a:solidFill>
                  <a:srgbClr val="000000"/>
                </a:solidFill>
                <a:latin typeface="Arial"/>
              </a:rPr>
              <a:t>Source: decisio BV November 2008</a:t>
            </a:r>
            <a:endParaRPr/>
          </a:p>
        </p:txBody>
      </p:sp>
      <p:sp>
        <p:nvSpPr>
          <p:cNvPr id="209" name="CustomShape 4"/>
          <p:cNvSpPr/>
          <p:nvPr/>
        </p:nvSpPr>
        <p:spPr>
          <a:xfrm>
            <a:off x="1428840" y="1071720"/>
            <a:ext cx="6714720" cy="913320"/>
          </a:xfrm>
          <a:prstGeom prst="rect">
            <a:avLst/>
          </a:prstGeom>
        </p:spPr>
        <p:txBody>
          <a:bodyPr lIns="90000" tIns="45000" rIns="90000" bIns="45000"/>
          <a:lstStyle/>
          <a:p>
            <a:endParaRPr dirty="0"/>
          </a:p>
        </p:txBody>
      </p:sp>
      <p:sp>
        <p:nvSpPr>
          <p:cNvPr id="2" name="Rectangle 1"/>
          <p:cNvSpPr/>
          <p:nvPr/>
        </p:nvSpPr>
        <p:spPr>
          <a:xfrm>
            <a:off x="2195736" y="2132856"/>
            <a:ext cx="4662264" cy="800219"/>
          </a:xfrm>
          <a:prstGeom prst="rect">
            <a:avLst/>
          </a:prstGeom>
        </p:spPr>
        <p:txBody>
          <a:bodyPr wrap="square">
            <a:spAutoFit/>
          </a:bodyPr>
          <a:lstStyle/>
          <a:p>
            <a:r>
              <a:rPr lang="en-US" sz="1400" dirty="0"/>
              <a:t>M</a:t>
            </a:r>
            <a:r>
              <a:rPr lang="en-US" sz="1400" dirty="0" smtClean="0"/>
              <a:t>ore than </a:t>
            </a:r>
            <a:r>
              <a:rPr lang="en-US" sz="1400" b="1" dirty="0" smtClean="0"/>
              <a:t>6,300 foreign companies </a:t>
            </a:r>
            <a:r>
              <a:rPr lang="en-US" sz="1400" dirty="0" smtClean="0"/>
              <a:t>have established over </a:t>
            </a:r>
            <a:r>
              <a:rPr lang="en-US" sz="1400" b="1" dirty="0" smtClean="0"/>
              <a:t>8,800 operations </a:t>
            </a:r>
            <a:r>
              <a:rPr lang="en-US" sz="1400" dirty="0" smtClean="0"/>
              <a:t>in the Netherlands. </a:t>
            </a:r>
          </a:p>
          <a:p>
            <a:endParaRPr lang="nl-NL" dirty="0"/>
          </a:p>
        </p:txBody>
      </p:sp>
      <p:sp>
        <p:nvSpPr>
          <p:cNvPr id="3" name="Rectangle 2"/>
          <p:cNvSpPr/>
          <p:nvPr/>
        </p:nvSpPr>
        <p:spPr>
          <a:xfrm>
            <a:off x="2195736" y="2780928"/>
            <a:ext cx="4427984" cy="954107"/>
          </a:xfrm>
          <a:prstGeom prst="rect">
            <a:avLst/>
          </a:prstGeom>
        </p:spPr>
        <p:txBody>
          <a:bodyPr wrap="square">
            <a:spAutoFit/>
          </a:bodyPr>
          <a:lstStyle/>
          <a:p>
            <a:r>
              <a:rPr lang="en-US" sz="1400" dirty="0" smtClean="0"/>
              <a:t>2011:</a:t>
            </a:r>
          </a:p>
          <a:p>
            <a:r>
              <a:rPr lang="en-US" sz="1400" dirty="0" smtClean="0"/>
              <a:t>Amsterdam </a:t>
            </a:r>
            <a:r>
              <a:rPr lang="en-US" sz="1400" dirty="0"/>
              <a:t>M</a:t>
            </a:r>
            <a:r>
              <a:rPr lang="en-US" sz="1400" dirty="0" smtClean="0"/>
              <a:t>etropolitan Area: </a:t>
            </a:r>
            <a:br>
              <a:rPr lang="en-US" sz="1400" dirty="0" smtClean="0"/>
            </a:br>
            <a:r>
              <a:rPr lang="nl-NL" sz="1400" b="1" dirty="0" smtClean="0"/>
              <a:t>118 new international companies </a:t>
            </a:r>
            <a:br>
              <a:rPr lang="nl-NL" sz="1400" b="1" dirty="0" smtClean="0"/>
            </a:br>
            <a:r>
              <a:rPr lang="nl-NL" sz="1400" b="1" dirty="0" smtClean="0"/>
              <a:t>employment for 1,231 people</a:t>
            </a:r>
            <a:endParaRPr lang="nl-NL" sz="1400" dirty="0"/>
          </a:p>
        </p:txBody>
      </p:sp>
      <p:sp>
        <p:nvSpPr>
          <p:cNvPr id="10" name="Rectangle 9"/>
          <p:cNvSpPr/>
          <p:nvPr/>
        </p:nvSpPr>
        <p:spPr>
          <a:xfrm>
            <a:off x="2195736" y="3752051"/>
            <a:ext cx="4427984" cy="738664"/>
          </a:xfrm>
          <a:prstGeom prst="rect">
            <a:avLst/>
          </a:prstGeom>
        </p:spPr>
        <p:txBody>
          <a:bodyPr wrap="square">
            <a:spAutoFit/>
          </a:bodyPr>
          <a:lstStyle/>
          <a:p>
            <a:r>
              <a:rPr lang="en-US" sz="1400" dirty="0" smtClean="0"/>
              <a:t>West </a:t>
            </a:r>
            <a:r>
              <a:rPr lang="en-US" sz="1400" dirty="0"/>
              <a:t>H</a:t>
            </a:r>
            <a:r>
              <a:rPr lang="en-US" sz="1400" dirty="0" smtClean="0"/>
              <a:t>olland: </a:t>
            </a:r>
            <a:br>
              <a:rPr lang="en-US" sz="1400" dirty="0" smtClean="0"/>
            </a:br>
            <a:r>
              <a:rPr lang="en-US" sz="1400" b="1" dirty="0" smtClean="0"/>
              <a:t>32 </a:t>
            </a:r>
            <a:r>
              <a:rPr lang="nl-NL" sz="1400" b="1" dirty="0" smtClean="0"/>
              <a:t>international companies </a:t>
            </a:r>
            <a:br>
              <a:rPr lang="nl-NL" sz="1400" b="1" dirty="0" smtClean="0"/>
            </a:br>
            <a:r>
              <a:rPr lang="nl-NL" sz="1400" b="1" dirty="0" smtClean="0"/>
              <a:t>employment for 766 people</a:t>
            </a:r>
            <a:endParaRPr lang="nl-NL" sz="1400" b="1" dirty="0"/>
          </a:p>
        </p:txBody>
      </p:sp>
    </p:spTree>
  </p:cSld>
  <p:clrMapOvr>
    <a:masterClrMapping/>
  </p:clrMapOvr>
  <p:transition>
    <p:pull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TextShape 1"/>
          <p:cNvSpPr txBox="1"/>
          <p:nvPr/>
        </p:nvSpPr>
        <p:spPr>
          <a:xfrm>
            <a:off x="0" y="0"/>
            <a:ext cx="360" cy="360"/>
          </a:xfrm>
          <a:prstGeom prst="rect">
            <a:avLst/>
          </a:prstGeom>
        </p:spPr>
        <p:txBody>
          <a:bodyPr/>
          <a:lstStyle/>
          <a:p>
            <a:endParaRPr/>
          </a:p>
        </p:txBody>
      </p:sp>
      <p:sp>
        <p:nvSpPr>
          <p:cNvPr id="206"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209" name="CustomShape 4"/>
          <p:cNvSpPr/>
          <p:nvPr/>
        </p:nvSpPr>
        <p:spPr>
          <a:xfrm>
            <a:off x="1428840" y="1071720"/>
            <a:ext cx="6714720" cy="913320"/>
          </a:xfrm>
          <a:prstGeom prst="rect">
            <a:avLst/>
          </a:prstGeom>
        </p:spPr>
        <p:txBody>
          <a:bodyPr lIns="90000" tIns="45000" rIns="90000" bIns="45000"/>
          <a:lstStyle/>
          <a:p>
            <a:endParaRPr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608" y="1093259"/>
            <a:ext cx="7190383" cy="4520804"/>
          </a:xfrm>
          <a:prstGeom prst="rect">
            <a:avLst/>
          </a:prstGeom>
        </p:spPr>
      </p:pic>
    </p:spTree>
    <p:extLst>
      <p:ext uri="{BB962C8B-B14F-4D97-AF65-F5344CB8AC3E}">
        <p14:creationId xmlns:p14="http://schemas.microsoft.com/office/powerpoint/2010/main" val="2678005919"/>
      </p:ext>
    </p:extLst>
  </p:cSld>
  <p:clrMapOvr>
    <a:masterClrMapping/>
  </p:clrMapOvr>
  <p:transition>
    <p:pull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TextShape 1"/>
          <p:cNvSpPr txBox="1"/>
          <p:nvPr/>
        </p:nvSpPr>
        <p:spPr>
          <a:xfrm>
            <a:off x="0" y="0"/>
            <a:ext cx="360" cy="360"/>
          </a:xfrm>
          <a:prstGeom prst="rect">
            <a:avLst/>
          </a:prstGeom>
        </p:spPr>
        <p:txBody>
          <a:bodyPr/>
          <a:lstStyle/>
          <a:p>
            <a:endParaRPr/>
          </a:p>
        </p:txBody>
      </p:sp>
      <p:sp>
        <p:nvSpPr>
          <p:cNvPr id="206"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209" name="CustomShape 4"/>
          <p:cNvSpPr/>
          <p:nvPr/>
        </p:nvSpPr>
        <p:spPr>
          <a:xfrm>
            <a:off x="1428840" y="1071720"/>
            <a:ext cx="6714720" cy="913320"/>
          </a:xfrm>
          <a:prstGeom prst="rect">
            <a:avLst/>
          </a:prstGeom>
        </p:spPr>
        <p:txBody>
          <a:bodyPr lIns="90000" tIns="45000" rIns="90000" bIns="45000"/>
          <a:lstStyle/>
          <a:p>
            <a:endParaRPr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268760"/>
            <a:ext cx="8176207" cy="4320480"/>
          </a:xfrm>
          <a:prstGeom prst="rect">
            <a:avLst/>
          </a:prstGeom>
        </p:spPr>
      </p:pic>
    </p:spTree>
    <p:extLst>
      <p:ext uri="{BB962C8B-B14F-4D97-AF65-F5344CB8AC3E}">
        <p14:creationId xmlns:p14="http://schemas.microsoft.com/office/powerpoint/2010/main" val="1283580515"/>
      </p:ext>
    </p:extLst>
  </p:cSld>
  <p:clrMapOvr>
    <a:masterClrMapping/>
  </p:clrMapOvr>
  <p:transition>
    <p:pull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TextShape 1"/>
          <p:cNvSpPr txBox="1"/>
          <p:nvPr/>
        </p:nvSpPr>
        <p:spPr>
          <a:xfrm>
            <a:off x="0" y="0"/>
            <a:ext cx="360" cy="360"/>
          </a:xfrm>
          <a:prstGeom prst="rect">
            <a:avLst/>
          </a:prstGeom>
        </p:spPr>
        <p:txBody>
          <a:bodyPr/>
          <a:lstStyle/>
          <a:p>
            <a:endParaRPr/>
          </a:p>
        </p:txBody>
      </p:sp>
      <p:sp>
        <p:nvSpPr>
          <p:cNvPr id="206"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209" name="CustomShape 4"/>
          <p:cNvSpPr/>
          <p:nvPr/>
        </p:nvSpPr>
        <p:spPr>
          <a:xfrm>
            <a:off x="1428840" y="1071720"/>
            <a:ext cx="6714720" cy="913320"/>
          </a:xfrm>
          <a:prstGeom prst="rect">
            <a:avLst/>
          </a:prstGeom>
        </p:spPr>
        <p:txBody>
          <a:bodyPr lIns="90000" tIns="45000" rIns="90000" bIns="45000"/>
          <a:lstStyle/>
          <a:p>
            <a:endParaRPr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1668" y="1071720"/>
            <a:ext cx="7704772" cy="4690268"/>
          </a:xfrm>
          <a:prstGeom prst="rect">
            <a:avLst/>
          </a:prstGeom>
        </p:spPr>
      </p:pic>
    </p:spTree>
    <p:extLst>
      <p:ext uri="{BB962C8B-B14F-4D97-AF65-F5344CB8AC3E}">
        <p14:creationId xmlns:p14="http://schemas.microsoft.com/office/powerpoint/2010/main" val="1234952361"/>
      </p:ext>
    </p:extLst>
  </p:cSld>
  <p:clrMapOvr>
    <a:masterClrMapping/>
  </p:clrMapOvr>
  <p:transition>
    <p:pull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TextShape 1"/>
          <p:cNvSpPr txBox="1"/>
          <p:nvPr/>
        </p:nvSpPr>
        <p:spPr>
          <a:xfrm>
            <a:off x="395280" y="635040"/>
            <a:ext cx="8229240" cy="417240"/>
          </a:xfrm>
          <a:prstGeom prst="rect">
            <a:avLst/>
          </a:prstGeom>
        </p:spPr>
        <p:txBody>
          <a:bodyPr/>
          <a:lstStyle/>
          <a:p>
            <a:pPr algn="ctr"/>
            <a:r>
              <a:rPr lang="nl-NL" sz="2000" b="1">
                <a:solidFill>
                  <a:srgbClr val="FF0000"/>
                </a:solidFill>
                <a:latin typeface="Corbel"/>
              </a:rPr>
              <a:t>Where to search</a:t>
            </a:r>
            <a:endParaRPr/>
          </a:p>
        </p:txBody>
      </p:sp>
      <p:sp>
        <p:nvSpPr>
          <p:cNvPr id="212" name="CustomShape 2"/>
          <p:cNvSpPr/>
          <p:nvPr/>
        </p:nvSpPr>
        <p:spPr>
          <a:xfrm>
            <a:off x="1295640" y="1501920"/>
            <a:ext cx="2321280" cy="303480"/>
          </a:xfrm>
          <a:prstGeom prst="rect">
            <a:avLst/>
          </a:prstGeom>
        </p:spPr>
        <p:txBody>
          <a:bodyPr wrap="none" lIns="90000" tIns="45000" rIns="90000" bIns="45000" anchor="ctr"/>
          <a:lstStyle/>
          <a:p>
            <a:pPr>
              <a:buFont typeface="Symbol"/>
              <a:buChar char=""/>
            </a:pPr>
            <a:r>
              <a:rPr lang="nl-NL" sz="1400">
                <a:solidFill>
                  <a:srgbClr val="000000"/>
                </a:solidFill>
                <a:latin typeface="Arial"/>
              </a:rPr>
              <a:t>  </a:t>
            </a:r>
            <a:r>
              <a:rPr lang="nl-NL" sz="1400">
                <a:solidFill>
                  <a:srgbClr val="404040"/>
                </a:solidFill>
                <a:latin typeface="Arial"/>
              </a:rPr>
              <a:t>Company careers sites</a:t>
            </a:r>
            <a:endParaRPr/>
          </a:p>
        </p:txBody>
      </p:sp>
      <p:sp>
        <p:nvSpPr>
          <p:cNvPr id="213" name="CustomShape 3"/>
          <p:cNvSpPr/>
          <p:nvPr/>
        </p:nvSpPr>
        <p:spPr>
          <a:xfrm>
            <a:off x="1294560" y="2023920"/>
            <a:ext cx="2223720" cy="41004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Recruitment agencies</a:t>
            </a:r>
            <a:endParaRPr/>
          </a:p>
        </p:txBody>
      </p:sp>
      <p:sp>
        <p:nvSpPr>
          <p:cNvPr id="214" name="CustomShape 4"/>
          <p:cNvSpPr/>
          <p:nvPr/>
        </p:nvSpPr>
        <p:spPr>
          <a:xfrm>
            <a:off x="1294920" y="2614680"/>
            <a:ext cx="3188520" cy="41004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Commercial Job sites:  Jobboards</a:t>
            </a:r>
            <a:endParaRPr/>
          </a:p>
        </p:txBody>
      </p:sp>
      <p:sp>
        <p:nvSpPr>
          <p:cNvPr id="215" name="CustomShape 5"/>
          <p:cNvSpPr/>
          <p:nvPr/>
        </p:nvSpPr>
        <p:spPr>
          <a:xfrm>
            <a:off x="1292760" y="3206880"/>
            <a:ext cx="2097360" cy="41004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Job search engines </a:t>
            </a:r>
            <a:endParaRPr/>
          </a:p>
        </p:txBody>
      </p:sp>
      <p:sp>
        <p:nvSpPr>
          <p:cNvPr id="216" name="CustomShape 6"/>
          <p:cNvSpPr/>
          <p:nvPr/>
        </p:nvSpPr>
        <p:spPr>
          <a:xfrm>
            <a:off x="1293840" y="3836880"/>
            <a:ext cx="1737720" cy="41004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Search engines</a:t>
            </a:r>
            <a:endParaRPr/>
          </a:p>
        </p:txBody>
      </p:sp>
      <p:sp>
        <p:nvSpPr>
          <p:cNvPr id="217" name="CustomShape 7"/>
          <p:cNvSpPr/>
          <p:nvPr/>
        </p:nvSpPr>
        <p:spPr>
          <a:xfrm>
            <a:off x="1295640" y="4429080"/>
            <a:ext cx="1923480" cy="41004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Online networking</a:t>
            </a:r>
            <a:endParaRPr/>
          </a:p>
        </p:txBody>
      </p:sp>
    </p:spTree>
  </p:cSld>
  <p:clrMapOvr>
    <a:masterClrMapping/>
  </p:clrMapOvr>
  <p:transition>
    <p:pull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TextShape 1"/>
          <p:cNvSpPr txBox="1"/>
          <p:nvPr/>
        </p:nvSpPr>
        <p:spPr>
          <a:xfrm>
            <a:off x="468360" y="620640"/>
            <a:ext cx="8229240" cy="417240"/>
          </a:xfrm>
          <a:prstGeom prst="rect">
            <a:avLst/>
          </a:prstGeom>
        </p:spPr>
        <p:txBody>
          <a:bodyPr/>
          <a:lstStyle/>
          <a:p>
            <a:pPr algn="ctr"/>
            <a:r>
              <a:rPr lang="nl-NL" sz="2000" b="1">
                <a:solidFill>
                  <a:srgbClr val="FF0000"/>
                </a:solidFill>
                <a:latin typeface="Corbel"/>
              </a:rPr>
              <a:t>Company career sites</a:t>
            </a:r>
            <a:endParaRPr/>
          </a:p>
        </p:txBody>
      </p:sp>
      <p:sp>
        <p:nvSpPr>
          <p:cNvPr id="2" name="TextBox 1"/>
          <p:cNvSpPr txBox="1"/>
          <p:nvPr/>
        </p:nvSpPr>
        <p:spPr>
          <a:xfrm>
            <a:off x="1763688" y="2132856"/>
            <a:ext cx="4824536" cy="1508105"/>
          </a:xfrm>
          <a:prstGeom prst="rect">
            <a:avLst/>
          </a:prstGeom>
          <a:noFill/>
        </p:spPr>
        <p:txBody>
          <a:bodyPr wrap="square" rtlCol="0">
            <a:spAutoFit/>
          </a:bodyPr>
          <a:lstStyle/>
          <a:p>
            <a:pPr marL="285750" indent="-285750">
              <a:buClr>
                <a:srgbClr val="FF0000"/>
              </a:buClr>
              <a:buFont typeface="Arial" pitchFamily="34" charset="0"/>
              <a:buChar char="•"/>
            </a:pPr>
            <a:r>
              <a:rPr lang="nl-NL" sz="1400" dirty="0" smtClean="0">
                <a:solidFill>
                  <a:schemeClr val="tx1">
                    <a:lumMod val="75000"/>
                    <a:lumOff val="25000"/>
                  </a:schemeClr>
                </a:solidFill>
              </a:rPr>
              <a:t>Bizdirectories and company spot sites</a:t>
            </a:r>
          </a:p>
          <a:p>
            <a:pPr marL="285750" indent="-285750">
              <a:buClr>
                <a:srgbClr val="FF0000"/>
              </a:buClr>
              <a:buFont typeface="Arial" pitchFamily="34" charset="0"/>
              <a:buChar char="•"/>
            </a:pPr>
            <a:r>
              <a:rPr lang="nl-NL" sz="1400" dirty="0" smtClean="0">
                <a:solidFill>
                  <a:schemeClr val="tx1">
                    <a:lumMod val="75000"/>
                    <a:lumOff val="25000"/>
                  </a:schemeClr>
                </a:solidFill>
              </a:rPr>
              <a:t>World trade centers</a:t>
            </a:r>
          </a:p>
          <a:p>
            <a:pPr marL="285750" indent="-285750">
              <a:buClr>
                <a:srgbClr val="FF0000"/>
              </a:buClr>
              <a:buFont typeface="Arial" pitchFamily="34" charset="0"/>
              <a:buChar char="•"/>
            </a:pPr>
            <a:r>
              <a:rPr lang="nl-NL" sz="1400" dirty="0" smtClean="0">
                <a:solidFill>
                  <a:schemeClr val="tx1">
                    <a:lumMod val="75000"/>
                    <a:lumOff val="25000"/>
                  </a:schemeClr>
                </a:solidFill>
              </a:rPr>
              <a:t>Investement companies</a:t>
            </a:r>
          </a:p>
          <a:p>
            <a:pPr marL="285750" indent="-285750">
              <a:buClr>
                <a:srgbClr val="FF0000"/>
              </a:buClr>
              <a:buFont typeface="Arial" pitchFamily="34" charset="0"/>
              <a:buChar char="•"/>
            </a:pPr>
            <a:r>
              <a:rPr lang="nl-NL" sz="1400" dirty="0" smtClean="0">
                <a:solidFill>
                  <a:schemeClr val="tx1">
                    <a:lumMod val="75000"/>
                    <a:lumOff val="25000"/>
                  </a:schemeClr>
                </a:solidFill>
              </a:rPr>
              <a:t>Chambers of commerces</a:t>
            </a:r>
          </a:p>
          <a:p>
            <a:pPr marL="285750" indent="-285750">
              <a:buClr>
                <a:srgbClr val="FF0000"/>
              </a:buClr>
              <a:buFont typeface="Arial" pitchFamily="34" charset="0"/>
              <a:buChar char="•"/>
            </a:pPr>
            <a:endParaRPr lang="nl-NL" dirty="0" smtClean="0"/>
          </a:p>
          <a:p>
            <a:pPr marL="285750" indent="-285750">
              <a:buClr>
                <a:srgbClr val="FF0000"/>
              </a:buClr>
              <a:buFont typeface="Arial" pitchFamily="34" charset="0"/>
              <a:buChar char="•"/>
            </a:pPr>
            <a:endParaRPr lang="nl-NL" dirty="0"/>
          </a:p>
        </p:txBody>
      </p:sp>
    </p:spTree>
  </p:cSld>
  <p:clrMapOvr>
    <a:masterClrMapping/>
  </p:clrMapOvr>
  <p:transition>
    <p:pull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TextShape 1"/>
          <p:cNvSpPr txBox="1"/>
          <p:nvPr/>
        </p:nvSpPr>
        <p:spPr>
          <a:xfrm>
            <a:off x="468360" y="620640"/>
            <a:ext cx="8229240" cy="417240"/>
          </a:xfrm>
          <a:prstGeom prst="rect">
            <a:avLst/>
          </a:prstGeom>
        </p:spPr>
        <p:txBody>
          <a:bodyPr/>
          <a:lstStyle/>
          <a:p>
            <a:pPr algn="ctr"/>
            <a:r>
              <a:rPr lang="nl-NL" sz="2000" b="1">
                <a:solidFill>
                  <a:srgbClr val="FF0000"/>
                </a:solidFill>
                <a:latin typeface="Corbel"/>
              </a:rPr>
              <a:t>Company career sites</a:t>
            </a:r>
            <a:endParaRPr/>
          </a:p>
        </p:txBody>
      </p:sp>
      <p:pic>
        <p:nvPicPr>
          <p:cNvPr id="219" name="Picture 3"/>
          <p:cNvPicPr/>
          <p:nvPr/>
        </p:nvPicPr>
        <p:blipFill>
          <a:blip r:embed="rId2"/>
          <a:stretch>
            <a:fillRect/>
          </a:stretch>
        </p:blipFill>
        <p:spPr>
          <a:xfrm>
            <a:off x="611640" y="980640"/>
            <a:ext cx="8147160" cy="5250240"/>
          </a:xfrm>
          <a:prstGeom prst="rect">
            <a:avLst/>
          </a:prstGeom>
        </p:spPr>
      </p:pic>
    </p:spTree>
    <p:extLst>
      <p:ext uri="{BB962C8B-B14F-4D97-AF65-F5344CB8AC3E}">
        <p14:creationId xmlns:p14="http://schemas.microsoft.com/office/powerpoint/2010/main" val="759572800"/>
      </p:ext>
    </p:extLst>
  </p:cSld>
  <p:clrMapOvr>
    <a:masterClrMapping/>
  </p:clrMapOvr>
  <p:transition>
    <p:pull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TextShape 1"/>
          <p:cNvSpPr txBox="1"/>
          <p:nvPr/>
        </p:nvSpPr>
        <p:spPr>
          <a:xfrm>
            <a:off x="0" y="0"/>
            <a:ext cx="360" cy="360"/>
          </a:xfrm>
          <a:prstGeom prst="rect">
            <a:avLst/>
          </a:prstGeom>
        </p:spPr>
        <p:txBody>
          <a:bodyPr/>
          <a:lstStyle/>
          <a:p>
            <a:endParaRPr/>
          </a:p>
        </p:txBody>
      </p:sp>
      <p:sp>
        <p:nvSpPr>
          <p:cNvPr id="224" name="CustomShape 2"/>
          <p:cNvSpPr/>
          <p:nvPr/>
        </p:nvSpPr>
        <p:spPr>
          <a:xfrm>
            <a:off x="468360" y="620640"/>
            <a:ext cx="8229240" cy="417240"/>
          </a:xfrm>
          <a:prstGeom prst="rect">
            <a:avLst/>
          </a:prstGeom>
        </p:spPr>
        <p:txBody>
          <a:bodyPr lIns="90000" tIns="45000" rIns="90000" bIns="45000"/>
          <a:lstStyle/>
          <a:p>
            <a:pPr algn="ctr"/>
            <a:r>
              <a:rPr lang="nl-NL" sz="2000" b="1">
                <a:solidFill>
                  <a:srgbClr val="FF0000"/>
                </a:solidFill>
                <a:latin typeface="Corbel"/>
              </a:rPr>
              <a:t>Company career sites</a:t>
            </a:r>
            <a:endParaRPr/>
          </a:p>
        </p:txBody>
      </p:sp>
      <p:pic>
        <p:nvPicPr>
          <p:cNvPr id="225" name="Picture 7"/>
          <p:cNvPicPr/>
          <p:nvPr/>
        </p:nvPicPr>
        <p:blipFill>
          <a:blip r:embed="rId3"/>
          <a:stretch>
            <a:fillRect/>
          </a:stretch>
        </p:blipFill>
        <p:spPr>
          <a:xfrm>
            <a:off x="683640" y="1196640"/>
            <a:ext cx="8096400" cy="5080680"/>
          </a:xfrm>
          <a:prstGeom prst="rect">
            <a:avLst/>
          </a:prstGeom>
        </p:spPr>
      </p:pic>
      <p:sp>
        <p:nvSpPr>
          <p:cNvPr id="226" name="CustomShape 3"/>
          <p:cNvSpPr/>
          <p:nvPr/>
        </p:nvSpPr>
        <p:spPr>
          <a:xfrm>
            <a:off x="2051640" y="908640"/>
            <a:ext cx="4824000" cy="639000"/>
          </a:xfrm>
          <a:prstGeom prst="rect">
            <a:avLst/>
          </a:prstGeom>
        </p:spPr>
        <p:txBody>
          <a:bodyPr lIns="90000" tIns="45000" rIns="90000" bIns="45000"/>
          <a:lstStyle/>
          <a:p>
            <a:pPr algn="ctr"/>
            <a:r>
              <a:rPr lang="nl-NL" u="sng">
                <a:solidFill>
                  <a:srgbClr val="0000FF"/>
                </a:solidFill>
                <a:latin typeface="Arial"/>
                <a:hlinkClick r:id="rId4"/>
              </a:rPr>
              <a:t>www.kiesjewerkgever.nl</a:t>
            </a:r>
            <a:endParaRPr/>
          </a:p>
          <a:p>
            <a:endParaRPr/>
          </a:p>
        </p:txBody>
      </p:sp>
    </p:spTree>
  </p:cSld>
  <p:clrMapOvr>
    <a:masterClrMapping/>
  </p:clrMapOvr>
  <p:transition>
    <p:pull dir="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TextShape 1"/>
          <p:cNvSpPr txBox="1"/>
          <p:nvPr/>
        </p:nvSpPr>
        <p:spPr>
          <a:xfrm>
            <a:off x="0" y="0"/>
            <a:ext cx="360" cy="360"/>
          </a:xfrm>
          <a:prstGeom prst="rect">
            <a:avLst/>
          </a:prstGeom>
        </p:spPr>
        <p:txBody>
          <a:bodyPr/>
          <a:lstStyle/>
          <a:p>
            <a:endParaRPr/>
          </a:p>
        </p:txBody>
      </p:sp>
      <p:sp>
        <p:nvSpPr>
          <p:cNvPr id="228" name="CustomShape 2"/>
          <p:cNvSpPr/>
          <p:nvPr/>
        </p:nvSpPr>
        <p:spPr>
          <a:xfrm>
            <a:off x="468360" y="620640"/>
            <a:ext cx="8229240" cy="417240"/>
          </a:xfrm>
          <a:prstGeom prst="rect">
            <a:avLst/>
          </a:prstGeom>
        </p:spPr>
        <p:txBody>
          <a:bodyPr lIns="90000" tIns="45000" rIns="90000" bIns="45000"/>
          <a:lstStyle/>
          <a:p>
            <a:pPr algn="ctr"/>
            <a:r>
              <a:rPr lang="nl-NL" sz="2000" b="1">
                <a:solidFill>
                  <a:srgbClr val="FF0000"/>
                </a:solidFill>
                <a:latin typeface="Corbel"/>
              </a:rPr>
              <a:t>Company career sites</a:t>
            </a:r>
            <a:endParaRPr/>
          </a:p>
        </p:txBody>
      </p:sp>
      <p:sp>
        <p:nvSpPr>
          <p:cNvPr id="229" name="CustomShape 3"/>
          <p:cNvSpPr/>
          <p:nvPr/>
        </p:nvSpPr>
        <p:spPr>
          <a:xfrm>
            <a:off x="2123640" y="908640"/>
            <a:ext cx="4824000" cy="639000"/>
          </a:xfrm>
          <a:prstGeom prst="rect">
            <a:avLst/>
          </a:prstGeom>
        </p:spPr>
        <p:txBody>
          <a:bodyPr lIns="90000" tIns="45000" rIns="90000" bIns="45000"/>
          <a:lstStyle/>
          <a:p>
            <a:pPr algn="ctr"/>
            <a:r>
              <a:rPr lang="nl-NL" u="sng">
                <a:solidFill>
                  <a:srgbClr val="0000FF"/>
                </a:solidFill>
                <a:latin typeface="Arial"/>
                <a:hlinkClick r:id="rId3"/>
              </a:rPr>
              <a:t>www.companyspot.nl</a:t>
            </a:r>
            <a:endParaRPr/>
          </a:p>
          <a:p>
            <a:endParaRPr/>
          </a:p>
        </p:txBody>
      </p:sp>
      <p:pic>
        <p:nvPicPr>
          <p:cNvPr id="230" name="Picture 5"/>
          <p:cNvPicPr/>
          <p:nvPr/>
        </p:nvPicPr>
        <p:blipFill>
          <a:blip r:embed="rId4"/>
          <a:stretch>
            <a:fillRect/>
          </a:stretch>
        </p:blipFill>
        <p:spPr>
          <a:xfrm>
            <a:off x="611640" y="1268640"/>
            <a:ext cx="8244000" cy="5187960"/>
          </a:xfrm>
          <a:prstGeom prst="rect">
            <a:avLst/>
          </a:prstGeom>
        </p:spPr>
      </p:pic>
    </p:spTree>
  </p:cSld>
  <p:clrMapOvr>
    <a:masterClrMapping/>
  </p:clrMapOvr>
  <p:transition>
    <p:pull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TextShape 1"/>
          <p:cNvSpPr txBox="1"/>
          <p:nvPr/>
        </p:nvSpPr>
        <p:spPr>
          <a:xfrm>
            <a:off x="0" y="0"/>
            <a:ext cx="360" cy="360"/>
          </a:xfrm>
          <a:prstGeom prst="rect">
            <a:avLst/>
          </a:prstGeom>
        </p:spPr>
        <p:txBody>
          <a:bodyPr/>
          <a:lstStyle/>
          <a:p>
            <a:endParaRPr/>
          </a:p>
        </p:txBody>
      </p:sp>
      <p:sp>
        <p:nvSpPr>
          <p:cNvPr id="232" name="CustomShape 2"/>
          <p:cNvSpPr/>
          <p:nvPr/>
        </p:nvSpPr>
        <p:spPr>
          <a:xfrm>
            <a:off x="468360" y="620640"/>
            <a:ext cx="8229240" cy="417240"/>
          </a:xfrm>
          <a:prstGeom prst="rect">
            <a:avLst/>
          </a:prstGeom>
        </p:spPr>
        <p:txBody>
          <a:bodyPr lIns="90000" tIns="45000" rIns="90000" bIns="45000"/>
          <a:lstStyle/>
          <a:p>
            <a:pPr algn="ctr"/>
            <a:r>
              <a:rPr lang="nl-NL" sz="2000" b="1">
                <a:solidFill>
                  <a:srgbClr val="FF0000"/>
                </a:solidFill>
                <a:latin typeface="Corbel"/>
              </a:rPr>
              <a:t>Company career sites</a:t>
            </a:r>
            <a:endParaRPr/>
          </a:p>
        </p:txBody>
      </p:sp>
      <p:sp>
        <p:nvSpPr>
          <p:cNvPr id="233" name="CustomShape 3"/>
          <p:cNvSpPr/>
          <p:nvPr/>
        </p:nvSpPr>
        <p:spPr>
          <a:xfrm>
            <a:off x="2123640" y="908640"/>
            <a:ext cx="4824000" cy="913320"/>
          </a:xfrm>
          <a:prstGeom prst="rect">
            <a:avLst/>
          </a:prstGeom>
        </p:spPr>
        <p:txBody>
          <a:bodyPr lIns="90000" tIns="45000" rIns="90000" bIns="45000"/>
          <a:lstStyle/>
          <a:p>
            <a:pPr algn="ctr"/>
            <a:r>
              <a:rPr lang="nl-NL" u="sng">
                <a:solidFill>
                  <a:srgbClr val="0000FF"/>
                </a:solidFill>
                <a:latin typeface="Arial"/>
                <a:hlinkClick r:id="rId3"/>
              </a:rPr>
              <a:t>www.linkedin.com</a:t>
            </a:r>
            <a:endParaRPr/>
          </a:p>
          <a:p>
            <a:pPr algn="ctr"/>
            <a:endParaRPr/>
          </a:p>
          <a:p>
            <a:endParaRPr/>
          </a:p>
        </p:txBody>
      </p:sp>
      <p:pic>
        <p:nvPicPr>
          <p:cNvPr id="234" name="Picture 7"/>
          <p:cNvPicPr/>
          <p:nvPr/>
        </p:nvPicPr>
        <p:blipFill>
          <a:blip r:embed="rId4"/>
          <a:stretch>
            <a:fillRect/>
          </a:stretch>
        </p:blipFill>
        <p:spPr>
          <a:xfrm>
            <a:off x="467640" y="1268640"/>
            <a:ext cx="8316000" cy="4837680"/>
          </a:xfrm>
          <a:prstGeom prst="rect">
            <a:avLst/>
          </a:prstGeom>
        </p:spPr>
      </p:pic>
    </p:spTree>
  </p:cSld>
  <p:clrMapOvr>
    <a:masterClrMapping/>
  </p:clrMapOvr>
  <p:transition>
    <p:pull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TextShape 1"/>
          <p:cNvSpPr txBox="1"/>
          <p:nvPr/>
        </p:nvSpPr>
        <p:spPr>
          <a:xfrm>
            <a:off x="0" y="0"/>
            <a:ext cx="360" cy="360"/>
          </a:xfrm>
          <a:prstGeom prst="rect">
            <a:avLst/>
          </a:prstGeom>
        </p:spPr>
        <p:txBody>
          <a:bodyPr/>
          <a:lstStyle/>
          <a:p>
            <a:endParaRPr/>
          </a:p>
        </p:txBody>
      </p:sp>
      <p:sp>
        <p:nvSpPr>
          <p:cNvPr id="236" name="CustomShape 2"/>
          <p:cNvSpPr/>
          <p:nvPr/>
        </p:nvSpPr>
        <p:spPr>
          <a:xfrm>
            <a:off x="468360" y="620640"/>
            <a:ext cx="8229240" cy="417240"/>
          </a:xfrm>
          <a:prstGeom prst="rect">
            <a:avLst/>
          </a:prstGeom>
        </p:spPr>
        <p:txBody>
          <a:bodyPr lIns="90000" tIns="45000" rIns="90000" bIns="45000"/>
          <a:lstStyle/>
          <a:p>
            <a:pPr algn="ctr"/>
            <a:r>
              <a:rPr lang="nl-NL" sz="2000" b="1">
                <a:solidFill>
                  <a:srgbClr val="FF0000"/>
                </a:solidFill>
                <a:latin typeface="Corbel"/>
              </a:rPr>
              <a:t>Company career sites</a:t>
            </a:r>
            <a:endParaRPr/>
          </a:p>
        </p:txBody>
      </p:sp>
      <p:sp>
        <p:nvSpPr>
          <p:cNvPr id="237" name="CustomShape 3"/>
          <p:cNvSpPr/>
          <p:nvPr/>
        </p:nvSpPr>
        <p:spPr>
          <a:xfrm>
            <a:off x="2123640" y="908640"/>
            <a:ext cx="4824000" cy="639000"/>
          </a:xfrm>
          <a:prstGeom prst="rect">
            <a:avLst/>
          </a:prstGeom>
        </p:spPr>
        <p:txBody>
          <a:bodyPr lIns="90000" tIns="45000" rIns="90000" bIns="45000"/>
          <a:lstStyle/>
          <a:p>
            <a:pPr algn="ctr"/>
            <a:r>
              <a:rPr lang="nl-NL" u="sng">
                <a:solidFill>
                  <a:srgbClr val="0000FF"/>
                </a:solidFill>
                <a:latin typeface="Arial"/>
                <a:hlinkClick r:id="rId3"/>
              </a:rPr>
              <a:t>www.linkedin.com</a:t>
            </a:r>
            <a:endParaRPr/>
          </a:p>
          <a:p>
            <a:endParaRPr/>
          </a:p>
        </p:txBody>
      </p:sp>
      <p:pic>
        <p:nvPicPr>
          <p:cNvPr id="238" name="Picture 7"/>
          <p:cNvPicPr/>
          <p:nvPr/>
        </p:nvPicPr>
        <p:blipFill>
          <a:blip r:embed="rId4"/>
          <a:stretch>
            <a:fillRect/>
          </a:stretch>
        </p:blipFill>
        <p:spPr>
          <a:xfrm>
            <a:off x="179640" y="1268640"/>
            <a:ext cx="8748000" cy="4199040"/>
          </a:xfrm>
          <a:prstGeom prst="rect">
            <a:avLst/>
          </a:prstGeom>
        </p:spPr>
      </p:pic>
    </p:spTree>
  </p:cSld>
  <p:clrMapOvr>
    <a:masterClrMapping/>
  </p:clrMapOvr>
  <p:transition>
    <p:pull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Recruitment agencies</a:t>
            </a:r>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124744"/>
            <a:ext cx="7643813" cy="500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Recruitment agencies</a:t>
            </a:r>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104900"/>
            <a:ext cx="7715250" cy="467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TextShape 1"/>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
        <p:nvSpPr>
          <p:cNvPr id="242" name="CustomShape 2"/>
          <p:cNvSpPr/>
          <p:nvPr/>
        </p:nvSpPr>
        <p:spPr>
          <a:xfrm>
            <a:off x="1143000" y="1788840"/>
            <a:ext cx="2360160" cy="410040"/>
          </a:xfrm>
          <a:prstGeom prst="rect">
            <a:avLst/>
          </a:prstGeom>
        </p:spPr>
        <p:txBody>
          <a:bodyPr lIns="90000" tIns="45000" rIns="90000" bIns="45000" anchor="ctr"/>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General /niche</a:t>
            </a:r>
            <a:endParaRPr/>
          </a:p>
        </p:txBody>
      </p:sp>
      <p:sp>
        <p:nvSpPr>
          <p:cNvPr id="243" name="CustomShape 3"/>
          <p:cNvSpPr/>
          <p:nvPr/>
        </p:nvSpPr>
        <p:spPr>
          <a:xfrm>
            <a:off x="1143000" y="2395440"/>
            <a:ext cx="2157120" cy="41004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CV database</a:t>
            </a:r>
            <a:endParaRPr/>
          </a:p>
        </p:txBody>
      </p:sp>
      <p:sp>
        <p:nvSpPr>
          <p:cNvPr id="244" name="CustomShape 4"/>
          <p:cNvSpPr/>
          <p:nvPr/>
        </p:nvSpPr>
        <p:spPr>
          <a:xfrm>
            <a:off x="1143000" y="3000240"/>
            <a:ext cx="3642840" cy="41004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Data protection and privacy</a:t>
            </a:r>
            <a:endParaRPr/>
          </a:p>
        </p:txBody>
      </p:sp>
      <p:sp>
        <p:nvSpPr>
          <p:cNvPr id="245" name="CustomShape 5"/>
          <p:cNvSpPr/>
          <p:nvPr/>
        </p:nvSpPr>
        <p:spPr>
          <a:xfrm>
            <a:off x="1143000" y="3613320"/>
            <a:ext cx="2346120" cy="41004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Search agents</a:t>
            </a:r>
            <a:endParaRPr/>
          </a:p>
        </p:txBody>
      </p:sp>
      <p:sp>
        <p:nvSpPr>
          <p:cNvPr id="246" name="CustomShape 6"/>
          <p:cNvSpPr/>
          <p:nvPr/>
        </p:nvSpPr>
        <p:spPr>
          <a:xfrm>
            <a:off x="1143000" y="4222800"/>
            <a:ext cx="2490480" cy="41004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RSS Job feeds</a:t>
            </a:r>
            <a:endParaRPr/>
          </a:p>
        </p:txBody>
      </p:sp>
    </p:spTree>
  </p:cSld>
  <p:clrMapOvr>
    <a:masterClrMapping/>
  </p:clrMapOvr>
  <p:transition>
    <p:pull dir="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75" y="32709"/>
            <a:ext cx="9144000" cy="6503392"/>
          </a:xfrm>
          <a:prstGeom prst="rect">
            <a:avLst/>
          </a:prstGeom>
        </p:spPr>
      </p:pic>
    </p:spTree>
  </p:cSld>
  <p:clrMapOvr>
    <a:masterClrMapping/>
  </p:clrMapOvr>
  <p:transition>
    <p:pull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410" y="0"/>
            <a:ext cx="7217966" cy="6456196"/>
          </a:xfrm>
          <a:prstGeom prst="rect">
            <a:avLst/>
          </a:prstGeom>
        </p:spPr>
      </p:pic>
    </p:spTree>
  </p:cSld>
  <p:clrMapOvr>
    <a:masterClrMapping/>
  </p:clrMapOvr>
  <p:transition>
    <p:pull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812" y="0"/>
            <a:ext cx="8486668" cy="6460542"/>
          </a:xfrm>
          <a:prstGeom prst="rect">
            <a:avLst/>
          </a:prstGeom>
        </p:spPr>
      </p:pic>
    </p:spTree>
  </p:cSld>
  <p:clrMapOvr>
    <a:masterClrMapping/>
  </p:clrMapOvr>
  <p:transition>
    <p:pull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55" name="Picture 4"/>
          <p:cNvPicPr/>
          <p:nvPr/>
        </p:nvPicPr>
        <p:blipFill>
          <a:blip r:embed="rId2"/>
          <a:stretch>
            <a:fillRect/>
          </a:stretch>
        </p:blipFill>
        <p:spPr>
          <a:xfrm>
            <a:off x="1362240" y="1124640"/>
            <a:ext cx="6305760" cy="5328360"/>
          </a:xfrm>
          <a:prstGeom prst="rect">
            <a:avLst/>
          </a:prstGeom>
        </p:spPr>
      </p:pic>
    </p:spTree>
  </p:cSld>
  <p:clrMapOvr>
    <a:masterClrMapping/>
  </p:clrMapOvr>
  <p:transition>
    <p:pull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1" y="965880"/>
            <a:ext cx="7128791" cy="5467934"/>
          </a:xfrm>
          <a:prstGeom prst="rect">
            <a:avLst/>
          </a:prstGeom>
        </p:spPr>
      </p:pic>
    </p:spTree>
    <p:extLst>
      <p:ext uri="{BB962C8B-B14F-4D97-AF65-F5344CB8AC3E}">
        <p14:creationId xmlns:p14="http://schemas.microsoft.com/office/powerpoint/2010/main" val="104440750"/>
      </p:ext>
    </p:extLst>
  </p:cSld>
  <p:clrMapOvr>
    <a:masterClrMapping/>
  </p:clrMapOvr>
  <p:transition>
    <p:pull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11" y="116632"/>
            <a:ext cx="9110790" cy="6677641"/>
          </a:xfrm>
          <a:prstGeom prst="rect">
            <a:avLst/>
          </a:prstGeom>
        </p:spPr>
      </p:pic>
    </p:spTree>
    <p:extLst>
      <p:ext uri="{BB962C8B-B14F-4D97-AF65-F5344CB8AC3E}">
        <p14:creationId xmlns:p14="http://schemas.microsoft.com/office/powerpoint/2010/main" val="1898838384"/>
      </p:ext>
    </p:extLst>
  </p:cSld>
  <p:clrMapOvr>
    <a:masterClrMapping/>
  </p:clrMapOvr>
  <p:transition>
    <p:pull dir="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233999" cy="6791803"/>
          </a:xfrm>
          <a:prstGeom prst="rect">
            <a:avLst/>
          </a:prstGeom>
        </p:spPr>
      </p:pic>
    </p:spTree>
    <p:extLst>
      <p:ext uri="{BB962C8B-B14F-4D97-AF65-F5344CB8AC3E}">
        <p14:creationId xmlns:p14="http://schemas.microsoft.com/office/powerpoint/2010/main" val="3921003267"/>
      </p:ext>
    </p:extLst>
  </p:cSld>
  <p:clrMapOvr>
    <a:masterClrMapping/>
  </p:clrMapOvr>
  <p:transition>
    <p:pull dir="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TextShape 1"/>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65" name="Picture 4"/>
          <p:cNvPicPr/>
          <p:nvPr/>
        </p:nvPicPr>
        <p:blipFill>
          <a:blip r:embed="rId2"/>
          <a:stretch>
            <a:fillRect/>
          </a:stretch>
        </p:blipFill>
        <p:spPr>
          <a:xfrm>
            <a:off x="1331640" y="1196752"/>
            <a:ext cx="6408712" cy="4824248"/>
          </a:xfrm>
          <a:prstGeom prst="rect">
            <a:avLst/>
          </a:prstGeom>
        </p:spPr>
      </p:pic>
    </p:spTree>
  </p:cSld>
  <p:clrMapOvr>
    <a:masterClrMapping/>
  </p:clrMapOvr>
  <p:transition>
    <p:pull dir="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 name="CustomShape 1"/>
          <p:cNvSpPr/>
          <p:nvPr/>
        </p:nvSpPr>
        <p:spPr>
          <a:xfrm>
            <a:off x="2857680" y="1692360"/>
            <a:ext cx="1672920" cy="501840"/>
          </a:xfrm>
          <a:prstGeom prst="rect">
            <a:avLst/>
          </a:prstGeom>
        </p:spPr>
        <p:txBody>
          <a:bodyPr lIns="90000" tIns="45000" rIns="90000" bIns="45000" anchor="ctr"/>
          <a:lstStyle/>
          <a:p>
            <a:pPr>
              <a:lnSpc>
                <a:spcPct val="150000"/>
              </a:lnSpc>
            </a:pPr>
            <a:r>
              <a:rPr lang="nl-NL">
                <a:solidFill>
                  <a:srgbClr val="808080"/>
                </a:solidFill>
                <a:latin typeface="Arial"/>
              </a:rPr>
              <a:t>CV database</a:t>
            </a:r>
            <a:endParaRPr/>
          </a:p>
        </p:txBody>
      </p:sp>
      <p:sp>
        <p:nvSpPr>
          <p:cNvPr id="260" name="CustomShape 2"/>
          <p:cNvSpPr/>
          <p:nvPr/>
        </p:nvSpPr>
        <p:spPr>
          <a:xfrm>
            <a:off x="1494000" y="2354040"/>
            <a:ext cx="6364800" cy="1049400"/>
          </a:xfrm>
          <a:prstGeom prst="rect">
            <a:avLst/>
          </a:prstGeom>
        </p:spPr>
        <p:txBody>
          <a:bodyPr wrap="none" lIns="90000" tIns="45000" rIns="90000" bIns="45000" anchor="ctr"/>
          <a:lstStyle/>
          <a:p>
            <a:pPr>
              <a:lnSpc>
                <a:spcPct val="150000"/>
              </a:lnSpc>
              <a:buFont typeface="Symbol"/>
              <a:buChar char=""/>
            </a:pPr>
            <a:r>
              <a:rPr lang="nl-NL" sz="1200" dirty="0">
                <a:solidFill>
                  <a:srgbClr val="000000"/>
                </a:solidFill>
                <a:latin typeface="Arial"/>
              </a:rPr>
              <a:t>  </a:t>
            </a:r>
            <a:r>
              <a:rPr lang="nl-NL" sz="1400" dirty="0">
                <a:solidFill>
                  <a:srgbClr val="404040"/>
                </a:solidFill>
                <a:latin typeface="Arial"/>
              </a:rPr>
              <a:t>Accessed by agencies and </a:t>
            </a:r>
            <a:r>
              <a:rPr lang="nl-NL" sz="1400" dirty="0" smtClean="0">
                <a:solidFill>
                  <a:srgbClr val="404040"/>
                </a:solidFill>
                <a:latin typeface="Arial"/>
              </a:rPr>
              <a:t>companies</a:t>
            </a:r>
            <a:endParaRPr dirty="0"/>
          </a:p>
          <a:p>
            <a:pPr>
              <a:lnSpc>
                <a:spcPct val="150000"/>
              </a:lnSpc>
              <a:buFont typeface="Symbol"/>
              <a:buChar char=""/>
            </a:pPr>
            <a:r>
              <a:rPr lang="nl-NL" sz="1400" dirty="0">
                <a:solidFill>
                  <a:srgbClr val="404040"/>
                </a:solidFill>
                <a:latin typeface="Arial"/>
              </a:rPr>
              <a:t>  All recruitment agencies should check with you before forwarding your CV!</a:t>
            </a:r>
            <a:endParaRPr dirty="0"/>
          </a:p>
          <a:p>
            <a:pPr>
              <a:lnSpc>
                <a:spcPct val="150000"/>
              </a:lnSpc>
              <a:buFont typeface="Symbol"/>
              <a:buChar char=""/>
            </a:pPr>
            <a:r>
              <a:rPr lang="nl-NL" sz="1400" dirty="0">
                <a:solidFill>
                  <a:srgbClr val="404040"/>
                </a:solidFill>
                <a:latin typeface="Arial"/>
              </a:rPr>
              <a:t>  Put your CV on inactive after finding the job</a:t>
            </a:r>
            <a:endParaRPr dirty="0"/>
          </a:p>
        </p:txBody>
      </p:sp>
      <p:sp>
        <p:nvSpPr>
          <p:cNvPr id="261" name="CustomShape 3"/>
          <p:cNvSpPr/>
          <p:nvPr/>
        </p:nvSpPr>
        <p:spPr>
          <a:xfrm>
            <a:off x="0" y="0"/>
            <a:ext cx="9143640" cy="360"/>
          </a:xfrm>
          <a:prstGeom prst="rect">
            <a:avLst/>
          </a:prstGeom>
        </p:spPr>
      </p:sp>
      <p:sp>
        <p:nvSpPr>
          <p:cNvPr id="262" name="CustomShape 4"/>
          <p:cNvSpPr/>
          <p:nvPr/>
        </p:nvSpPr>
        <p:spPr>
          <a:xfrm>
            <a:off x="457200" y="3105000"/>
            <a:ext cx="9143640" cy="360"/>
          </a:xfrm>
          <a:prstGeom prst="rect">
            <a:avLst/>
          </a:prstGeom>
        </p:spPr>
      </p:sp>
      <p:sp>
        <p:nvSpPr>
          <p:cNvPr id="263" name="TextShape 5"/>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Tree>
  </p:cSld>
  <p:clrMapOvr>
    <a:masterClrMapping/>
  </p:clrMapOvr>
  <p:transition>
    <p:pull dir="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CustomShape 1"/>
          <p:cNvSpPr/>
          <p:nvPr/>
        </p:nvSpPr>
        <p:spPr>
          <a:xfrm>
            <a:off x="2939040" y="1571760"/>
            <a:ext cx="1779480" cy="364680"/>
          </a:xfrm>
          <a:prstGeom prst="rect">
            <a:avLst/>
          </a:prstGeom>
        </p:spPr>
        <p:txBody>
          <a:bodyPr wrap="none" lIns="90000" tIns="45000" rIns="90000" bIns="45000"/>
          <a:lstStyle/>
          <a:p>
            <a:r>
              <a:rPr lang="nl-NL">
                <a:solidFill>
                  <a:srgbClr val="000000"/>
                </a:solidFill>
                <a:latin typeface="Arial"/>
              </a:rPr>
              <a:t>  </a:t>
            </a:r>
            <a:r>
              <a:rPr lang="nl-NL">
                <a:solidFill>
                  <a:srgbClr val="808080"/>
                </a:solidFill>
                <a:latin typeface="Arial"/>
              </a:rPr>
              <a:t>Search agents</a:t>
            </a:r>
            <a:endParaRPr/>
          </a:p>
        </p:txBody>
      </p:sp>
      <p:sp>
        <p:nvSpPr>
          <p:cNvPr id="267" name="CustomShape 2"/>
          <p:cNvSpPr/>
          <p:nvPr/>
        </p:nvSpPr>
        <p:spPr>
          <a:xfrm>
            <a:off x="1589040" y="2147040"/>
            <a:ext cx="7273440" cy="1369080"/>
          </a:xfrm>
          <a:prstGeom prst="rect">
            <a:avLst/>
          </a:prstGeom>
        </p:spPr>
        <p:txBody>
          <a:bodyPr wrap="none" lIns="90000" tIns="45000" rIns="90000" bIns="45000" anchor="ctr"/>
          <a:lstStyle/>
          <a:p>
            <a:pPr>
              <a:lnSpc>
                <a:spcPct val="150000"/>
              </a:lnSpc>
              <a:buFont typeface="Symbol"/>
              <a:buChar char=""/>
            </a:pPr>
            <a:r>
              <a:rPr lang="nl-NL" sz="1200">
                <a:solidFill>
                  <a:srgbClr val="000000"/>
                </a:solidFill>
                <a:latin typeface="Arial"/>
              </a:rPr>
              <a:t>  </a:t>
            </a:r>
            <a:r>
              <a:rPr lang="nl-NL" sz="1400">
                <a:solidFill>
                  <a:srgbClr val="404040"/>
                </a:solidFill>
                <a:latin typeface="Arial"/>
              </a:rPr>
              <a:t>Make a separate email address</a:t>
            </a:r>
            <a:endParaRPr/>
          </a:p>
          <a:p>
            <a:pPr>
              <a:lnSpc>
                <a:spcPct val="150000"/>
              </a:lnSpc>
              <a:buFont typeface="Symbol"/>
              <a:buChar char=""/>
            </a:pPr>
            <a:r>
              <a:rPr lang="nl-NL" sz="1400">
                <a:solidFill>
                  <a:srgbClr val="404040"/>
                </a:solidFill>
                <a:latin typeface="Arial"/>
              </a:rPr>
              <a:t>  Set up ‘jobs by email’ account: job agent</a:t>
            </a:r>
            <a:endParaRPr/>
          </a:p>
          <a:p>
            <a:pPr>
              <a:lnSpc>
                <a:spcPct val="150000"/>
              </a:lnSpc>
              <a:buFont typeface="Symbol"/>
              <a:buChar char=""/>
            </a:pPr>
            <a:r>
              <a:rPr lang="nl-NL" sz="1400">
                <a:solidFill>
                  <a:srgbClr val="404040"/>
                </a:solidFill>
                <a:latin typeface="Arial"/>
              </a:rPr>
              <a:t>  SMS service</a:t>
            </a:r>
            <a:endParaRPr/>
          </a:p>
          <a:p>
            <a:pPr>
              <a:lnSpc>
                <a:spcPct val="150000"/>
              </a:lnSpc>
            </a:pPr>
            <a:r>
              <a:rPr lang="nl-NL" sz="1400">
                <a:solidFill>
                  <a:srgbClr val="404040"/>
                </a:solidFill>
                <a:latin typeface="Arial"/>
              </a:rPr>
              <a:t> </a:t>
            </a:r>
            <a:r>
              <a:rPr lang="nl-NL" sz="1400">
                <a:solidFill>
                  <a:srgbClr val="FF0000"/>
                </a:solidFill>
                <a:latin typeface="Arial"/>
              </a:rPr>
              <a:t>Tip:  </a:t>
            </a:r>
            <a:r>
              <a:rPr lang="nl-NL" sz="1400">
                <a:solidFill>
                  <a:srgbClr val="404040"/>
                </a:solidFill>
                <a:latin typeface="Arial"/>
              </a:rPr>
              <a:t>make sure you review the criteria on regular basis to avoid missing out suitable jobs!</a:t>
            </a:r>
            <a:endParaRPr/>
          </a:p>
        </p:txBody>
      </p:sp>
      <p:sp>
        <p:nvSpPr>
          <p:cNvPr id="268" name="TextShape 3"/>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Tree>
  </p:cSld>
  <p:clrMapOvr>
    <a:masterClrMapping/>
  </p:clrMapOvr>
  <p:transition>
    <p:pull dir="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 name="CustomShape 1"/>
          <p:cNvSpPr/>
          <p:nvPr/>
        </p:nvSpPr>
        <p:spPr>
          <a:xfrm>
            <a:off x="3358080" y="980640"/>
            <a:ext cx="1779480" cy="364680"/>
          </a:xfrm>
          <a:prstGeom prst="rect">
            <a:avLst/>
          </a:prstGeom>
        </p:spPr>
        <p:txBody>
          <a:bodyPr wrap="none" lIns="90000" tIns="45000" rIns="90000" bIns="45000"/>
          <a:lstStyle/>
          <a:p>
            <a:r>
              <a:rPr lang="nl-NL">
                <a:solidFill>
                  <a:srgbClr val="000000"/>
                </a:solidFill>
                <a:latin typeface="Arial"/>
              </a:rPr>
              <a:t>  </a:t>
            </a:r>
            <a:r>
              <a:rPr lang="nl-NL">
                <a:solidFill>
                  <a:srgbClr val="808080"/>
                </a:solidFill>
                <a:latin typeface="Arial"/>
              </a:rPr>
              <a:t>Search agents</a:t>
            </a:r>
            <a:endParaRPr/>
          </a:p>
        </p:txBody>
      </p:sp>
      <p:sp>
        <p:nvSpPr>
          <p:cNvPr id="270" name="TextShape 2"/>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71" name="Picture 4"/>
          <p:cNvPicPr/>
          <p:nvPr/>
        </p:nvPicPr>
        <p:blipFill>
          <a:blip r:embed="rId2"/>
          <a:stretch>
            <a:fillRect/>
          </a:stretch>
        </p:blipFill>
        <p:spPr>
          <a:xfrm>
            <a:off x="1386000" y="1762200"/>
            <a:ext cx="6372000" cy="3333240"/>
          </a:xfrm>
          <a:prstGeom prst="rect">
            <a:avLst/>
          </a:prstGeom>
        </p:spPr>
      </p:pic>
    </p:spTree>
  </p:cSld>
  <p:clrMapOvr>
    <a:masterClrMapping/>
  </p:clrMapOvr>
  <p:transition>
    <p:pull dir="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CustomShape 1"/>
          <p:cNvSpPr/>
          <p:nvPr/>
        </p:nvSpPr>
        <p:spPr>
          <a:xfrm>
            <a:off x="3430080" y="908640"/>
            <a:ext cx="1779480" cy="364680"/>
          </a:xfrm>
          <a:prstGeom prst="rect">
            <a:avLst/>
          </a:prstGeom>
        </p:spPr>
        <p:txBody>
          <a:bodyPr wrap="none" lIns="90000" tIns="45000" rIns="90000" bIns="45000"/>
          <a:lstStyle/>
          <a:p>
            <a:r>
              <a:rPr lang="nl-NL">
                <a:solidFill>
                  <a:srgbClr val="000000"/>
                </a:solidFill>
                <a:latin typeface="Arial"/>
              </a:rPr>
              <a:t>  </a:t>
            </a:r>
            <a:r>
              <a:rPr lang="nl-NL">
                <a:solidFill>
                  <a:srgbClr val="808080"/>
                </a:solidFill>
                <a:latin typeface="Arial"/>
              </a:rPr>
              <a:t>Search agents</a:t>
            </a:r>
            <a:endParaRPr/>
          </a:p>
        </p:txBody>
      </p:sp>
      <p:sp>
        <p:nvSpPr>
          <p:cNvPr id="273" name="TextShape 2"/>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74" name="Picture 5"/>
          <p:cNvPicPr/>
          <p:nvPr/>
        </p:nvPicPr>
        <p:blipFill>
          <a:blip r:embed="rId2"/>
          <a:stretch>
            <a:fillRect/>
          </a:stretch>
        </p:blipFill>
        <p:spPr>
          <a:xfrm>
            <a:off x="179640" y="1340640"/>
            <a:ext cx="8964000" cy="5107680"/>
          </a:xfrm>
          <a:prstGeom prst="rect">
            <a:avLst/>
          </a:prstGeom>
        </p:spPr>
      </p:pic>
    </p:spTree>
  </p:cSld>
  <p:clrMapOvr>
    <a:masterClrMapping/>
  </p:clrMapOvr>
  <p:transition>
    <p:pull dir="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CustomShape 1"/>
          <p:cNvSpPr/>
          <p:nvPr/>
        </p:nvSpPr>
        <p:spPr>
          <a:xfrm>
            <a:off x="3430080" y="908640"/>
            <a:ext cx="1779480" cy="364680"/>
          </a:xfrm>
          <a:prstGeom prst="rect">
            <a:avLst/>
          </a:prstGeom>
        </p:spPr>
        <p:txBody>
          <a:bodyPr wrap="none" lIns="90000" tIns="45000" rIns="90000" bIns="45000"/>
          <a:lstStyle/>
          <a:p>
            <a:r>
              <a:rPr lang="nl-NL">
                <a:solidFill>
                  <a:srgbClr val="000000"/>
                </a:solidFill>
                <a:latin typeface="Arial"/>
              </a:rPr>
              <a:t>  </a:t>
            </a:r>
            <a:r>
              <a:rPr lang="nl-NL">
                <a:solidFill>
                  <a:srgbClr val="808080"/>
                </a:solidFill>
                <a:latin typeface="Arial"/>
              </a:rPr>
              <a:t>Search agents</a:t>
            </a:r>
            <a:endParaRPr/>
          </a:p>
        </p:txBody>
      </p:sp>
      <p:sp>
        <p:nvSpPr>
          <p:cNvPr id="273" name="TextShape 2"/>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89" y="1566602"/>
            <a:ext cx="6773221" cy="3724795"/>
          </a:xfrm>
          <a:prstGeom prst="rect">
            <a:avLst/>
          </a:prstGeom>
        </p:spPr>
      </p:pic>
    </p:spTree>
    <p:extLst>
      <p:ext uri="{BB962C8B-B14F-4D97-AF65-F5344CB8AC3E}">
        <p14:creationId xmlns:p14="http://schemas.microsoft.com/office/powerpoint/2010/main" val="953415233"/>
      </p:ext>
    </p:extLst>
  </p:cSld>
  <p:clrMapOvr>
    <a:masterClrMapping/>
  </p:clrMapOvr>
  <p:transition>
    <p:pull dir="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 name="CustomShape 1"/>
          <p:cNvSpPr/>
          <p:nvPr/>
        </p:nvSpPr>
        <p:spPr>
          <a:xfrm>
            <a:off x="2518920" y="1857240"/>
            <a:ext cx="2954520" cy="364680"/>
          </a:xfrm>
          <a:prstGeom prst="rect">
            <a:avLst/>
          </a:prstGeom>
        </p:spPr>
        <p:txBody>
          <a:bodyPr wrap="none" lIns="90000" tIns="45000" rIns="90000" bIns="45000"/>
          <a:lstStyle/>
          <a:p>
            <a:r>
              <a:rPr lang="nl-NL">
                <a:solidFill>
                  <a:srgbClr val="808080"/>
                </a:solidFill>
                <a:latin typeface="Arial"/>
              </a:rPr>
              <a:t>Data protection and privacy</a:t>
            </a:r>
            <a:endParaRPr/>
          </a:p>
        </p:txBody>
      </p:sp>
      <p:sp>
        <p:nvSpPr>
          <p:cNvPr id="257" name="CustomShape 2"/>
          <p:cNvSpPr/>
          <p:nvPr/>
        </p:nvSpPr>
        <p:spPr>
          <a:xfrm>
            <a:off x="1479240" y="2287440"/>
            <a:ext cx="6421320" cy="1049400"/>
          </a:xfrm>
          <a:prstGeom prst="rect">
            <a:avLst/>
          </a:prstGeom>
        </p:spPr>
        <p:txBody>
          <a:bodyPr wrap="none" lIns="90000" tIns="45000" rIns="90000" bIns="45000" anchor="ctr"/>
          <a:lstStyle/>
          <a:p>
            <a:pPr>
              <a:lnSpc>
                <a:spcPct val="150000"/>
              </a:lnSpc>
              <a:buFont typeface="Symbol"/>
              <a:buChar char=""/>
            </a:pPr>
            <a:r>
              <a:rPr lang="nl-NL" sz="1200">
                <a:solidFill>
                  <a:srgbClr val="000000"/>
                </a:solidFill>
                <a:latin typeface="Arial"/>
              </a:rPr>
              <a:t>  </a:t>
            </a:r>
            <a:r>
              <a:rPr lang="nl-NL" sz="1400">
                <a:solidFill>
                  <a:srgbClr val="404040"/>
                </a:solidFill>
                <a:latin typeface="Arial"/>
              </a:rPr>
              <a:t>Your details should not be shared with anyone else without your permission</a:t>
            </a:r>
            <a:endParaRPr/>
          </a:p>
          <a:p>
            <a:pPr>
              <a:lnSpc>
                <a:spcPct val="150000"/>
              </a:lnSpc>
              <a:buFont typeface="Symbol"/>
              <a:buChar char=""/>
            </a:pPr>
            <a:r>
              <a:rPr lang="nl-NL" sz="1400">
                <a:solidFill>
                  <a:srgbClr val="404040"/>
                </a:solidFill>
                <a:latin typeface="Arial"/>
              </a:rPr>
              <a:t>  You must be asked to confirm with terms and conditions</a:t>
            </a:r>
            <a:endParaRPr/>
          </a:p>
          <a:p>
            <a:pPr>
              <a:lnSpc>
                <a:spcPct val="150000"/>
              </a:lnSpc>
              <a:buFont typeface="Symbol"/>
              <a:buChar char=""/>
            </a:pPr>
            <a:r>
              <a:rPr lang="nl-NL" sz="1400">
                <a:solidFill>
                  <a:srgbClr val="404040"/>
                </a:solidFill>
                <a:latin typeface="Arial"/>
              </a:rPr>
              <a:t>  Website should have privacy policy</a:t>
            </a:r>
            <a:endParaRPr/>
          </a:p>
        </p:txBody>
      </p:sp>
      <p:sp>
        <p:nvSpPr>
          <p:cNvPr id="258" name="TextShape 3"/>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Tree>
  </p:cSld>
  <p:clrMapOvr>
    <a:masterClrMapping/>
  </p:clrMapOvr>
  <p:transition>
    <p:pull dir="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CustomShape 1"/>
          <p:cNvSpPr/>
          <p:nvPr/>
        </p:nvSpPr>
        <p:spPr>
          <a:xfrm>
            <a:off x="1899000" y="1643040"/>
            <a:ext cx="1703160" cy="364680"/>
          </a:xfrm>
          <a:prstGeom prst="rect">
            <a:avLst/>
          </a:prstGeom>
        </p:spPr>
        <p:txBody>
          <a:bodyPr wrap="none" lIns="90000" tIns="45000" rIns="90000" bIns="45000"/>
          <a:lstStyle/>
          <a:p>
            <a:r>
              <a:rPr lang="nl-NL">
                <a:solidFill>
                  <a:srgbClr val="808080"/>
                </a:solidFill>
                <a:latin typeface="Arial"/>
              </a:rPr>
              <a:t>RSS Job feeds</a:t>
            </a:r>
            <a:endParaRPr/>
          </a:p>
        </p:txBody>
      </p:sp>
      <p:pic>
        <p:nvPicPr>
          <p:cNvPr id="276" name="Picture 2"/>
          <p:cNvPicPr/>
          <p:nvPr/>
        </p:nvPicPr>
        <p:blipFill>
          <a:blip r:embed="rId2"/>
          <a:stretch>
            <a:fillRect/>
          </a:stretch>
        </p:blipFill>
        <p:spPr>
          <a:xfrm>
            <a:off x="1763640" y="2208240"/>
            <a:ext cx="861480" cy="785520"/>
          </a:xfrm>
          <a:prstGeom prst="rect">
            <a:avLst/>
          </a:prstGeom>
        </p:spPr>
      </p:pic>
      <p:pic>
        <p:nvPicPr>
          <p:cNvPr id="277" name="Picture 3"/>
          <p:cNvPicPr/>
          <p:nvPr/>
        </p:nvPicPr>
        <p:blipFill>
          <a:blip r:embed="rId3"/>
          <a:stretch>
            <a:fillRect/>
          </a:stretch>
        </p:blipFill>
        <p:spPr>
          <a:xfrm>
            <a:off x="2916360" y="2257560"/>
            <a:ext cx="686880" cy="686880"/>
          </a:xfrm>
          <a:prstGeom prst="rect">
            <a:avLst/>
          </a:prstGeom>
        </p:spPr>
      </p:pic>
      <p:pic>
        <p:nvPicPr>
          <p:cNvPr id="278" name="Picture 4"/>
          <p:cNvPicPr/>
          <p:nvPr/>
        </p:nvPicPr>
        <p:blipFill>
          <a:blip r:embed="rId4"/>
          <a:stretch>
            <a:fillRect/>
          </a:stretch>
        </p:blipFill>
        <p:spPr>
          <a:xfrm>
            <a:off x="4068720" y="2205000"/>
            <a:ext cx="791640" cy="791640"/>
          </a:xfrm>
          <a:prstGeom prst="rect">
            <a:avLst/>
          </a:prstGeom>
        </p:spPr>
      </p:pic>
      <p:sp>
        <p:nvSpPr>
          <p:cNvPr id="279" name="CustomShape 2"/>
          <p:cNvSpPr/>
          <p:nvPr/>
        </p:nvSpPr>
        <p:spPr>
          <a:xfrm>
            <a:off x="1285920" y="3793320"/>
            <a:ext cx="7143480" cy="1369080"/>
          </a:xfrm>
          <a:prstGeom prst="rect">
            <a:avLst/>
          </a:prstGeom>
        </p:spPr>
        <p:txBody>
          <a:bodyPr lIns="90000" tIns="45000" rIns="90000" bIns="45000" anchor="ctr"/>
          <a:lstStyle/>
          <a:p>
            <a:pPr>
              <a:buFont typeface="Symbol"/>
              <a:buChar char=""/>
            </a:pPr>
            <a:r>
              <a:rPr lang="nl-NL" sz="1400">
                <a:solidFill>
                  <a:srgbClr val="404040"/>
                </a:solidFill>
                <a:latin typeface="Arial"/>
              </a:rPr>
              <a:t>  Not required to register  email address</a:t>
            </a:r>
            <a:endParaRPr/>
          </a:p>
          <a:p>
            <a:pPr>
              <a:buFont typeface="Symbol"/>
              <a:buChar char=""/>
            </a:pPr>
            <a:r>
              <a:rPr lang="nl-NL" sz="1400">
                <a:solidFill>
                  <a:srgbClr val="404040"/>
                </a:solidFill>
                <a:latin typeface="Arial"/>
              </a:rPr>
              <a:t>  RSS job search feed: </a:t>
            </a:r>
            <a:endParaRPr/>
          </a:p>
          <a:p>
            <a:r>
              <a:rPr lang="nl-NL" sz="1400">
                <a:solidFill>
                  <a:srgbClr val="404040"/>
                </a:solidFill>
                <a:latin typeface="Arial"/>
              </a:rPr>
              <a:t>    When a job is posted which matches your criteria a message is  sent to you</a:t>
            </a:r>
            <a:endParaRPr/>
          </a:p>
          <a:p>
            <a:pPr>
              <a:buFont typeface="Symbol"/>
              <a:buChar char=""/>
            </a:pPr>
            <a:r>
              <a:rPr lang="nl-NL" sz="1400">
                <a:solidFill>
                  <a:srgbClr val="404040"/>
                </a:solidFill>
                <a:latin typeface="Arial"/>
              </a:rPr>
              <a:t>  Publishes  content directly to subscriber</a:t>
            </a:r>
            <a:endParaRPr/>
          </a:p>
          <a:p>
            <a:pPr>
              <a:buFont typeface="Symbol"/>
              <a:buChar char=""/>
            </a:pPr>
            <a:r>
              <a:rPr lang="nl-NL" sz="1400">
                <a:solidFill>
                  <a:srgbClr val="404040"/>
                </a:solidFill>
                <a:latin typeface="Arial"/>
              </a:rPr>
              <a:t>  To receive: RSS reader</a:t>
            </a:r>
            <a:endParaRPr/>
          </a:p>
          <a:p>
            <a:pPr>
              <a:buFont typeface="Symbol"/>
              <a:buChar char=""/>
            </a:pPr>
            <a:r>
              <a:rPr lang="nl-NL" sz="1400">
                <a:solidFill>
                  <a:srgbClr val="404040"/>
                </a:solidFill>
                <a:latin typeface="Arial"/>
              </a:rPr>
              <a:t>  Browser Internet Explorer 7/ 8 has a built in RSS reader</a:t>
            </a:r>
            <a:endParaRPr/>
          </a:p>
        </p:txBody>
      </p:sp>
      <p:sp>
        <p:nvSpPr>
          <p:cNvPr id="280" name="TextShape 3"/>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
        <p:nvSpPr>
          <p:cNvPr id="281" name="CustomShape 4"/>
          <p:cNvSpPr/>
          <p:nvPr/>
        </p:nvSpPr>
        <p:spPr>
          <a:xfrm>
            <a:off x="1857240" y="3143160"/>
            <a:ext cx="4642920" cy="257760"/>
          </a:xfrm>
          <a:prstGeom prst="rect">
            <a:avLst/>
          </a:prstGeom>
        </p:spPr>
        <p:txBody>
          <a:bodyPr lIns="90000" tIns="45000" rIns="90000" bIns="45000"/>
          <a:lstStyle/>
          <a:p>
            <a:r>
              <a:rPr lang="nl-NL" sz="1100">
                <a:solidFill>
                  <a:srgbClr val="404040"/>
                </a:solidFill>
                <a:latin typeface="Arial"/>
              </a:rPr>
              <a:t>‘Really Simple syndication’ or ‘Rich Site Summary’</a:t>
            </a:r>
            <a:endParaRPr/>
          </a:p>
        </p:txBody>
      </p:sp>
    </p:spTree>
  </p:cSld>
  <p:clrMapOvr>
    <a:masterClrMapping/>
  </p:clrMapOvr>
  <p:transition>
    <p:pull dir="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TextShape 1"/>
          <p:cNvSpPr txBox="1"/>
          <p:nvPr/>
        </p:nvSpPr>
        <p:spPr>
          <a:xfrm>
            <a:off x="468360" y="563400"/>
            <a:ext cx="8229240" cy="417240"/>
          </a:xfrm>
          <a:prstGeom prst="rect">
            <a:avLst/>
          </a:prstGeom>
        </p:spPr>
        <p:txBody>
          <a:bodyPr/>
          <a:lstStyle/>
          <a:p>
            <a:pPr algn="ctr"/>
            <a:r>
              <a:rPr lang="nl-NL" sz="2000" b="1" dirty="0">
                <a:solidFill>
                  <a:srgbClr val="FF0000"/>
                </a:solidFill>
                <a:latin typeface="Corbel"/>
              </a:rPr>
              <a:t>Commercial Jobsites: Job Boards</a:t>
            </a:r>
            <a:endParaRPr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1916831"/>
            <a:ext cx="3086531" cy="258163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0213" y="1340767"/>
            <a:ext cx="2528848" cy="4241089"/>
          </a:xfrm>
          <a:prstGeom prst="rect">
            <a:avLst/>
          </a:prstGeom>
        </p:spPr>
      </p:pic>
    </p:spTree>
    <p:extLst>
      <p:ext uri="{BB962C8B-B14F-4D97-AF65-F5344CB8AC3E}">
        <p14:creationId xmlns:p14="http://schemas.microsoft.com/office/powerpoint/2010/main" val="486321015"/>
      </p:ext>
    </p:extLst>
  </p:cSld>
  <p:clrMapOvr>
    <a:masterClrMapping/>
  </p:clrMapOvr>
  <p:transition>
    <p:pull dir="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TextShape 1"/>
          <p:cNvSpPr txBox="1"/>
          <p:nvPr/>
        </p:nvSpPr>
        <p:spPr>
          <a:xfrm>
            <a:off x="468360" y="563400"/>
            <a:ext cx="8229240" cy="417240"/>
          </a:xfrm>
          <a:prstGeom prst="rect">
            <a:avLst/>
          </a:prstGeom>
        </p:spPr>
        <p:txBody>
          <a:bodyPr/>
          <a:lstStyle/>
          <a:p>
            <a:pPr algn="ctr"/>
            <a:r>
              <a:rPr lang="nl-NL" sz="2000" b="1" dirty="0">
                <a:solidFill>
                  <a:srgbClr val="FF0000"/>
                </a:solidFill>
                <a:latin typeface="Corbel"/>
              </a:rPr>
              <a:t>Commercial Jobsites: Job Boards</a:t>
            </a:r>
            <a:endParaRPr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085" y="1772816"/>
            <a:ext cx="63627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691680" y="2894895"/>
            <a:ext cx="4572000" cy="1815882"/>
          </a:xfrm>
          <a:prstGeom prst="rect">
            <a:avLst/>
          </a:prstGeom>
        </p:spPr>
        <p:txBody>
          <a:bodyPr>
            <a:spAutoFit/>
          </a:bodyPr>
          <a:lstStyle/>
          <a:p>
            <a:r>
              <a:rPr lang="en-US" sz="1400" dirty="0" err="1" smtClean="0">
                <a:solidFill>
                  <a:schemeClr val="tx1">
                    <a:lumMod val="75000"/>
                    <a:lumOff val="25000"/>
                  </a:schemeClr>
                </a:solidFill>
              </a:rPr>
              <a:t>Justlanded</a:t>
            </a:r>
            <a:r>
              <a:rPr lang="en-US" sz="1400" dirty="0" smtClean="0">
                <a:solidFill>
                  <a:schemeClr val="tx1">
                    <a:lumMod val="75000"/>
                    <a:lumOff val="25000"/>
                  </a:schemeClr>
                </a:solidFill>
              </a:rPr>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Njobs</a:t>
            </a:r>
            <a:r>
              <a:rPr lang="en-US" sz="1400" dirty="0" smtClean="0">
                <a:solidFill>
                  <a:schemeClr val="tx1">
                    <a:lumMod val="75000"/>
                    <a:lumOff val="25000"/>
                  </a:schemeClr>
                </a:solidFill>
              </a:rPr>
              <a:t>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Jooble</a:t>
            </a:r>
            <a:r>
              <a:rPr lang="en-US" sz="1400" dirty="0" smtClean="0">
                <a:solidFill>
                  <a:schemeClr val="tx1">
                    <a:lumMod val="75000"/>
                    <a:lumOff val="25000"/>
                  </a:schemeClr>
                </a:solidFill>
              </a:rPr>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Jobrapido</a:t>
            </a:r>
            <a:r>
              <a:rPr lang="en-US" sz="1400" dirty="0" smtClean="0">
                <a:solidFill>
                  <a:schemeClr val="tx1">
                    <a:lumMod val="75000"/>
                    <a:lumOff val="25000"/>
                  </a:schemeClr>
                </a:solidFill>
              </a:rPr>
              <a:t>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Simplyhired</a:t>
            </a:r>
            <a:r>
              <a:rPr lang="en-US" sz="1400" dirty="0" smtClean="0">
                <a:solidFill>
                  <a:schemeClr val="tx1">
                    <a:lumMod val="75000"/>
                    <a:lumOff val="25000"/>
                  </a:schemeClr>
                </a:solidFill>
              </a:rPr>
              <a:t>  </a:t>
            </a:r>
            <a:br>
              <a:rPr lang="en-US" sz="1400" dirty="0" smtClean="0">
                <a:solidFill>
                  <a:schemeClr val="tx1">
                    <a:lumMod val="75000"/>
                    <a:lumOff val="25000"/>
                  </a:schemeClr>
                </a:solidFill>
              </a:rPr>
            </a:br>
            <a:r>
              <a:rPr lang="en-US" sz="1400" dirty="0" smtClean="0">
                <a:solidFill>
                  <a:schemeClr val="tx1">
                    <a:lumMod val="75000"/>
                    <a:lumOff val="25000"/>
                  </a:schemeClr>
                </a:solidFill>
              </a:rPr>
              <a:t>Indeed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Jobsafary</a:t>
            </a:r>
            <a:endParaRPr lang="en-US" sz="1400" dirty="0" smtClean="0">
              <a:solidFill>
                <a:schemeClr val="tx1">
                  <a:lumMod val="75000"/>
                  <a:lumOff val="25000"/>
                </a:schemeClr>
              </a:solidFill>
            </a:endParaRPr>
          </a:p>
          <a:p>
            <a:r>
              <a:rPr lang="en-US" sz="1400" dirty="0" err="1" smtClean="0">
                <a:solidFill>
                  <a:schemeClr val="tx1">
                    <a:lumMod val="75000"/>
                    <a:lumOff val="25000"/>
                  </a:schemeClr>
                </a:solidFill>
              </a:rPr>
              <a:t>Zoekmijnbaan</a:t>
            </a:r>
            <a:endParaRPr lang="nl-NL" sz="1400" dirty="0">
              <a:solidFill>
                <a:schemeClr val="tx1">
                  <a:lumMod val="75000"/>
                  <a:lumOff val="25000"/>
                </a:schemeClr>
              </a:solidFill>
            </a:endParaRPr>
          </a:p>
        </p:txBody>
      </p:sp>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 name="TextShape 1"/>
          <p:cNvSpPr txBox="1"/>
          <p:nvPr/>
        </p:nvSpPr>
        <p:spPr>
          <a:xfrm>
            <a:off x="395280" y="620640"/>
            <a:ext cx="8229240" cy="345600"/>
          </a:xfrm>
          <a:prstGeom prst="rect">
            <a:avLst/>
          </a:prstGeom>
        </p:spPr>
        <p:txBody>
          <a:bodyPr/>
          <a:lstStyle/>
          <a:p>
            <a:pPr algn="ctr"/>
            <a:r>
              <a:rPr lang="nl-NL" sz="2000" b="1" dirty="0">
                <a:solidFill>
                  <a:srgbClr val="FF0000"/>
                </a:solidFill>
                <a:latin typeface="Corbel"/>
              </a:rPr>
              <a:t>Job search engines </a:t>
            </a:r>
            <a:endParaRPr dirty="0"/>
          </a:p>
        </p:txBody>
      </p:sp>
      <p:pic>
        <p:nvPicPr>
          <p:cNvPr id="286" name="Picture 7"/>
          <p:cNvPicPr/>
          <p:nvPr/>
        </p:nvPicPr>
        <p:blipFill>
          <a:blip r:embed="rId2"/>
          <a:stretch>
            <a:fillRect/>
          </a:stretch>
        </p:blipFill>
        <p:spPr>
          <a:xfrm>
            <a:off x="827640" y="1124640"/>
            <a:ext cx="7128360" cy="5193720"/>
          </a:xfrm>
          <a:prstGeom prst="rect">
            <a:avLst/>
          </a:prstGeom>
        </p:spPr>
      </p:pic>
    </p:spTree>
  </p:cSld>
  <p:clrMapOvr>
    <a:masterClrMapping/>
  </p:clrMapOvr>
  <p:transition>
    <p:pull dir="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TextShape 1"/>
          <p:cNvSpPr txBox="1"/>
          <p:nvPr/>
        </p:nvSpPr>
        <p:spPr>
          <a:xfrm>
            <a:off x="457200" y="571680"/>
            <a:ext cx="8229240" cy="428400"/>
          </a:xfrm>
          <a:prstGeom prst="rect">
            <a:avLst/>
          </a:prstGeom>
        </p:spPr>
        <p:txBody>
          <a:bodyPr/>
          <a:lstStyle/>
          <a:p>
            <a:pPr algn="ctr"/>
            <a:r>
              <a:rPr lang="nl-NL" sz="2000" b="1">
                <a:solidFill>
                  <a:srgbClr val="FF0000"/>
                </a:solidFill>
                <a:latin typeface="Corbel"/>
              </a:rPr>
              <a:t>Search engines</a:t>
            </a:r>
            <a:endParaRPr/>
          </a:p>
        </p:txBody>
      </p:sp>
      <p:sp>
        <p:nvSpPr>
          <p:cNvPr id="288" name="CustomShape 2"/>
          <p:cNvSpPr/>
          <p:nvPr/>
        </p:nvSpPr>
        <p:spPr>
          <a:xfrm>
            <a:off x="1357200" y="3810960"/>
            <a:ext cx="3285720" cy="2389320"/>
          </a:xfrm>
          <a:prstGeom prst="rect">
            <a:avLst/>
          </a:prstGeom>
        </p:spPr>
        <p:txBody>
          <a:bodyPr lIns="90000" tIns="45000" rIns="90000" bIns="45000" anchor="ctr"/>
          <a:lstStyle/>
          <a:p>
            <a:r>
              <a:rPr lang="nl-NL">
                <a:solidFill>
                  <a:srgbClr val="808080"/>
                </a:solidFill>
                <a:latin typeface="Arial"/>
              </a:rPr>
              <a:t>Search engines</a:t>
            </a:r>
            <a:r>
              <a:rPr lang="nl-NL" sz="1400">
                <a:solidFill>
                  <a:srgbClr val="808080"/>
                </a:solidFill>
                <a:latin typeface="Arial"/>
              </a:rPr>
              <a:t>:</a:t>
            </a:r>
            <a:endParaRPr/>
          </a:p>
          <a:p>
            <a:endParaRPr/>
          </a:p>
          <a:p>
            <a:pPr>
              <a:buFont typeface="Symbol"/>
              <a:buChar char=""/>
            </a:pPr>
            <a:r>
              <a:rPr lang="nl-NL" sz="1400">
                <a:solidFill>
                  <a:srgbClr val="404040"/>
                </a:solidFill>
                <a:latin typeface="Arial"/>
              </a:rPr>
              <a:t>  Google</a:t>
            </a:r>
            <a:endParaRPr/>
          </a:p>
          <a:p>
            <a:pPr>
              <a:buFont typeface="Symbol"/>
              <a:buChar char=""/>
            </a:pPr>
            <a:r>
              <a:rPr lang="nl-NL" sz="1400">
                <a:solidFill>
                  <a:srgbClr val="404040"/>
                </a:solidFill>
                <a:latin typeface="Arial"/>
              </a:rPr>
              <a:t>  AOL</a:t>
            </a:r>
            <a:endParaRPr/>
          </a:p>
          <a:p>
            <a:pPr>
              <a:buFont typeface="Symbol"/>
              <a:buChar char=""/>
            </a:pPr>
            <a:r>
              <a:rPr lang="nl-NL" sz="1400">
                <a:solidFill>
                  <a:srgbClr val="404040"/>
                </a:solidFill>
                <a:latin typeface="Arial"/>
              </a:rPr>
              <a:t>  MSN</a:t>
            </a:r>
            <a:endParaRPr/>
          </a:p>
          <a:p>
            <a:pPr>
              <a:buFont typeface="Symbol"/>
              <a:buChar char=""/>
            </a:pPr>
            <a:r>
              <a:rPr lang="nl-NL" sz="1400">
                <a:solidFill>
                  <a:srgbClr val="404040"/>
                </a:solidFill>
                <a:latin typeface="Arial"/>
              </a:rPr>
              <a:t>  Lycos</a:t>
            </a:r>
            <a:endParaRPr/>
          </a:p>
          <a:p>
            <a:pPr>
              <a:buFont typeface="Symbol"/>
              <a:buChar char=""/>
            </a:pPr>
            <a:r>
              <a:rPr lang="nl-NL" sz="1400">
                <a:solidFill>
                  <a:srgbClr val="404040"/>
                </a:solidFill>
                <a:latin typeface="Arial"/>
              </a:rPr>
              <a:t>  Ask</a:t>
            </a:r>
            <a:endParaRPr/>
          </a:p>
          <a:p>
            <a:pPr>
              <a:buFont typeface="Symbol"/>
              <a:buChar char=""/>
            </a:pPr>
            <a:r>
              <a:rPr lang="nl-NL" sz="1400">
                <a:solidFill>
                  <a:srgbClr val="404040"/>
                </a:solidFill>
                <a:latin typeface="Arial"/>
              </a:rPr>
              <a:t>  Yahoo!</a:t>
            </a:r>
            <a:endParaRPr/>
          </a:p>
          <a:p>
            <a:pPr>
              <a:buFont typeface="Symbol"/>
              <a:buChar char=""/>
            </a:pPr>
            <a:r>
              <a:rPr lang="nl-NL" sz="1400">
                <a:solidFill>
                  <a:srgbClr val="404040"/>
                </a:solidFill>
                <a:latin typeface="Arial"/>
              </a:rPr>
              <a:t>  Etc.</a:t>
            </a:r>
            <a:endParaRPr/>
          </a:p>
          <a:p>
            <a:pPr>
              <a:lnSpc>
                <a:spcPct val="150000"/>
              </a:lnSpc>
            </a:pPr>
            <a:r>
              <a:rPr lang="nl-NL" sz="1400">
                <a:solidFill>
                  <a:srgbClr val="000000"/>
                </a:solidFill>
                <a:latin typeface="Arial"/>
              </a:rPr>
              <a:t>.</a:t>
            </a:r>
            <a:endParaRPr/>
          </a:p>
        </p:txBody>
      </p:sp>
      <p:sp>
        <p:nvSpPr>
          <p:cNvPr id="289" name="CustomShape 3"/>
          <p:cNvSpPr/>
          <p:nvPr/>
        </p:nvSpPr>
        <p:spPr>
          <a:xfrm>
            <a:off x="1357200" y="1455840"/>
            <a:ext cx="6741720" cy="516600"/>
          </a:xfrm>
          <a:prstGeom prst="rect">
            <a:avLst/>
          </a:prstGeom>
        </p:spPr>
        <p:txBody>
          <a:bodyPr lIns="90000" tIns="45000" rIns="90000" bIns="45000" anchor="ctr"/>
          <a:lstStyle/>
          <a:p>
            <a:pPr>
              <a:buFont typeface="Symbol"/>
              <a:buChar char=""/>
            </a:pPr>
            <a:r>
              <a:rPr lang="nl-NL" sz="1400">
                <a:solidFill>
                  <a:srgbClr val="000000"/>
                </a:solidFill>
                <a:latin typeface="Arial"/>
              </a:rPr>
              <a:t>  </a:t>
            </a:r>
            <a:r>
              <a:rPr lang="nl-NL" sz="1400">
                <a:solidFill>
                  <a:srgbClr val="404040"/>
                </a:solidFill>
                <a:latin typeface="Arial"/>
              </a:rPr>
              <a:t>Publish your CV on your server, website, social network site, blog!!!!!!!!!!!!!!!!!!!!!</a:t>
            </a:r>
            <a:endParaRPr/>
          </a:p>
          <a:p>
            <a:pPr>
              <a:buFont typeface="Symbol"/>
              <a:buChar char=""/>
            </a:pPr>
            <a:r>
              <a:rPr lang="nl-NL" sz="1400">
                <a:solidFill>
                  <a:srgbClr val="404040"/>
                </a:solidFill>
                <a:latin typeface="Arial"/>
              </a:rPr>
              <a:t>  ‘English CV/ resume marketing communications professional’</a:t>
            </a:r>
            <a:endParaRPr/>
          </a:p>
        </p:txBody>
      </p:sp>
      <p:sp>
        <p:nvSpPr>
          <p:cNvPr id="290" name="CustomShape 4"/>
          <p:cNvSpPr/>
          <p:nvPr/>
        </p:nvSpPr>
        <p:spPr>
          <a:xfrm>
            <a:off x="1357200" y="2101680"/>
            <a:ext cx="6571800" cy="1643400"/>
          </a:xfrm>
          <a:prstGeom prst="rect">
            <a:avLst/>
          </a:prstGeom>
        </p:spPr>
        <p:txBody>
          <a:bodyPr lIns="90000" tIns="45000" rIns="90000" bIns="45000"/>
          <a:lstStyle/>
          <a:p>
            <a:r>
              <a:rPr lang="nl-NL">
                <a:solidFill>
                  <a:srgbClr val="808080"/>
                </a:solidFill>
                <a:latin typeface="Arial"/>
              </a:rPr>
              <a:t>How does it work?</a:t>
            </a:r>
            <a:endParaRPr/>
          </a:p>
          <a:p>
            <a:endParaRPr/>
          </a:p>
          <a:p>
            <a:pPr>
              <a:buFont typeface="Symbol"/>
              <a:buChar char=""/>
            </a:pPr>
            <a:r>
              <a:rPr lang="nl-NL" sz="1400">
                <a:solidFill>
                  <a:srgbClr val="000000"/>
                </a:solidFill>
                <a:latin typeface="Arial"/>
              </a:rPr>
              <a:t>  </a:t>
            </a:r>
            <a:r>
              <a:rPr lang="nl-NL" sz="1400">
                <a:solidFill>
                  <a:srgbClr val="404040"/>
                </a:solidFill>
                <a:latin typeface="Arial"/>
              </a:rPr>
              <a:t>30-35 % are listed</a:t>
            </a:r>
            <a:endParaRPr/>
          </a:p>
          <a:p>
            <a:pPr>
              <a:buFont typeface="Symbol"/>
              <a:buChar char=""/>
            </a:pPr>
            <a:r>
              <a:rPr lang="nl-NL" sz="1400">
                <a:solidFill>
                  <a:srgbClr val="404040"/>
                </a:solidFill>
                <a:latin typeface="Arial"/>
              </a:rPr>
              <a:t>  software: spiders or robots</a:t>
            </a:r>
            <a:endParaRPr/>
          </a:p>
          <a:p>
            <a:pPr>
              <a:buFont typeface="Symbol"/>
              <a:buChar char=""/>
            </a:pPr>
            <a:r>
              <a:rPr lang="nl-NL" sz="1400">
                <a:solidFill>
                  <a:srgbClr val="404040"/>
                </a:solidFill>
                <a:latin typeface="Arial"/>
              </a:rPr>
              <a:t>  meta search engines </a:t>
            </a:r>
            <a:endParaRPr/>
          </a:p>
          <a:p>
            <a:r>
              <a:rPr lang="nl-NL" sz="1400">
                <a:solidFill>
                  <a:srgbClr val="404040"/>
                </a:solidFill>
                <a:latin typeface="Arial"/>
              </a:rPr>
              <a:t>   (obtains its results by search in group of search engines):</a:t>
            </a:r>
            <a:endParaRPr/>
          </a:p>
          <a:p>
            <a:r>
              <a:rPr lang="nl-NL" sz="1400">
                <a:solidFill>
                  <a:srgbClr val="000000"/>
                </a:solidFill>
                <a:latin typeface="Arial"/>
              </a:rPr>
              <a:t>   </a:t>
            </a:r>
            <a:r>
              <a:rPr lang="nl-NL" sz="1400" u="sng">
                <a:solidFill>
                  <a:srgbClr val="0000FF"/>
                </a:solidFill>
                <a:latin typeface="Arial"/>
                <a:hlinkClick r:id="rId2"/>
              </a:rPr>
              <a:t>www.metacrowler.com</a:t>
            </a:r>
            <a:endParaRPr/>
          </a:p>
        </p:txBody>
      </p:sp>
    </p:spTree>
  </p:cSld>
  <p:clrMapOvr>
    <a:masterClrMapping/>
  </p:clrMapOvr>
  <p:transition>
    <p:pull dir="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0"/>
                                        </p:tgtEl>
                                        <p:attrNameLst>
                                          <p:attrName>style.visibility</p:attrName>
                                        </p:attrNameLst>
                                      </p:cBhvr>
                                      <p:to>
                                        <p:strVal val="visible"/>
                                      </p:to>
                                    </p:set>
                                    <p:anim calcmode="lin" valueType="num">
                                      <p:cBhvr additive="repl">
                                        <p:cTn id="7" dur="500" fill="hold"/>
                                        <p:tgtEl>
                                          <p:spTgt spid="290"/>
                                        </p:tgtEl>
                                        <p:attrNameLst>
                                          <p:attrName>ppt_x</p:attrName>
                                        </p:attrNameLst>
                                      </p:cBhvr>
                                      <p:tavLst>
                                        <p:tav tm="0">
                                          <p:val>
                                            <p:strVal val="#ppt_x"/>
                                          </p:val>
                                        </p:tav>
                                        <p:tav tm="100000">
                                          <p:val>
                                            <p:strVal val="#ppt_x"/>
                                          </p:val>
                                        </p:tav>
                                      </p:tavLst>
                                    </p:anim>
                                    <p:anim calcmode="lin" valueType="num">
                                      <p:cBhvr additive="repl">
                                        <p:cTn id="8" dur="500" fill="hold"/>
                                        <p:tgtEl>
                                          <p:spTgt spid="29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88"/>
                                        </p:tgtEl>
                                        <p:attrNameLst>
                                          <p:attrName>style.visibility</p:attrName>
                                        </p:attrNameLst>
                                      </p:cBhvr>
                                      <p:to>
                                        <p:strVal val="visible"/>
                                      </p:to>
                                    </p:set>
                                    <p:anim calcmode="lin" valueType="num">
                                      <p:cBhvr additive="repl">
                                        <p:cTn id="13" dur="500" fill="hold"/>
                                        <p:tgtEl>
                                          <p:spTgt spid="288"/>
                                        </p:tgtEl>
                                        <p:attrNameLst>
                                          <p:attrName>ppt_x</p:attrName>
                                        </p:attrNameLst>
                                      </p:cBhvr>
                                      <p:tavLst>
                                        <p:tav tm="0">
                                          <p:val>
                                            <p:strVal val="#ppt_x"/>
                                          </p:val>
                                        </p:tav>
                                        <p:tav tm="100000">
                                          <p:val>
                                            <p:strVal val="#ppt_x"/>
                                          </p:val>
                                        </p:tav>
                                      </p:tavLst>
                                    </p:anim>
                                    <p:anim calcmode="lin" valueType="num">
                                      <p:cBhvr additive="repl">
                                        <p:cTn id="14" dur="500" fill="hold"/>
                                        <p:tgtEl>
                                          <p:spTgt spid="2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 name="TextShape 1"/>
          <p:cNvSpPr txBox="1"/>
          <p:nvPr/>
        </p:nvSpPr>
        <p:spPr>
          <a:xfrm>
            <a:off x="0" y="0"/>
            <a:ext cx="360" cy="360"/>
          </a:xfrm>
          <a:prstGeom prst="rect">
            <a:avLst/>
          </a:prstGeom>
        </p:spPr>
        <p:txBody>
          <a:bodyPr/>
          <a:lstStyle/>
          <a:p>
            <a:endParaRPr/>
          </a:p>
        </p:txBody>
      </p:sp>
      <p:sp>
        <p:nvSpPr>
          <p:cNvPr id="292" name="CustomShape 2"/>
          <p:cNvSpPr/>
          <p:nvPr/>
        </p:nvSpPr>
        <p:spPr>
          <a:xfrm>
            <a:off x="1285920" y="1714680"/>
            <a:ext cx="5928840" cy="729720"/>
          </a:xfrm>
          <a:prstGeom prst="rect">
            <a:avLst/>
          </a:prstGeom>
        </p:spPr>
        <p:txBody>
          <a:bodyPr lIns="90000" tIns="45000" rIns="90000" bIns="45000"/>
          <a:lstStyle/>
          <a:p>
            <a:pPr>
              <a:buFont typeface="Symbol"/>
              <a:buChar char=""/>
            </a:pPr>
            <a:r>
              <a:rPr lang="nl-NL" sz="1400">
                <a:solidFill>
                  <a:srgbClr val="000000"/>
                </a:solidFill>
                <a:latin typeface="Arial"/>
              </a:rPr>
              <a:t> Return search results based on ALL the words you use in search terms.</a:t>
            </a:r>
            <a:endParaRPr/>
          </a:p>
          <a:p>
            <a:pPr>
              <a:buFont typeface="Symbol"/>
              <a:buChar char=""/>
            </a:pPr>
            <a:r>
              <a:rPr lang="nl-NL" sz="1400">
                <a:solidFill>
                  <a:srgbClr val="000000"/>
                </a:solidFill>
                <a:latin typeface="Arial"/>
              </a:rPr>
              <a:t> The order can affect the search results:</a:t>
            </a:r>
            <a:endParaRPr/>
          </a:p>
        </p:txBody>
      </p:sp>
      <p:pic>
        <p:nvPicPr>
          <p:cNvPr id="293" name="Picture 6"/>
          <p:cNvPicPr/>
          <p:nvPr/>
        </p:nvPicPr>
        <p:blipFill>
          <a:blip r:embed="rId3"/>
          <a:stretch>
            <a:fillRect/>
          </a:stretch>
        </p:blipFill>
        <p:spPr>
          <a:xfrm>
            <a:off x="1285920" y="2733840"/>
            <a:ext cx="5760720" cy="644040"/>
          </a:xfrm>
          <a:prstGeom prst="rect">
            <a:avLst/>
          </a:prstGeom>
        </p:spPr>
      </p:pic>
      <p:cxnSp>
        <p:nvCxnSpPr>
          <p:cNvPr id="294" name="Line 3"/>
          <p:cNvCxnSpPr/>
          <p:nvPr/>
        </p:nvCxnSpPr>
        <p:spPr>
          <a:prstGeom prst="line">
            <a:avLst/>
          </a:prstGeom>
          <a:ln w="12600">
            <a:solidFill>
              <a:srgbClr val="DA1F28"/>
            </a:solidFill>
            <a:round/>
            <a:tailEnd type="triangle" w="med" len="med"/>
          </a:ln>
        </p:spPr>
      </p:cxnSp>
      <p:pic>
        <p:nvPicPr>
          <p:cNvPr id="295" name="Picture 8"/>
          <p:cNvPicPr/>
          <p:nvPr/>
        </p:nvPicPr>
        <p:blipFill>
          <a:blip r:embed="rId4"/>
          <a:stretch>
            <a:fillRect/>
          </a:stretch>
        </p:blipFill>
        <p:spPr>
          <a:xfrm>
            <a:off x="1285920" y="3875040"/>
            <a:ext cx="5760720" cy="628200"/>
          </a:xfrm>
          <a:prstGeom prst="rect">
            <a:avLst/>
          </a:prstGeom>
        </p:spPr>
      </p:pic>
      <p:cxnSp>
        <p:nvCxnSpPr>
          <p:cNvPr id="296" name="Line 4"/>
          <p:cNvCxnSpPr/>
          <p:nvPr/>
        </p:nvCxnSpPr>
        <p:spPr>
          <a:prstGeom prst="line">
            <a:avLst/>
          </a:prstGeom>
          <a:ln w="12600">
            <a:solidFill>
              <a:srgbClr val="DA1F28"/>
            </a:solidFill>
            <a:round/>
            <a:tailEnd type="triangle" w="med" len="med"/>
          </a:ln>
        </p:spPr>
      </p:cxnSp>
      <p:sp>
        <p:nvSpPr>
          <p:cNvPr id="297" name="CustomShape 5"/>
          <p:cNvSpPr/>
          <p:nvPr/>
        </p:nvSpPr>
        <p:spPr>
          <a:xfrm>
            <a:off x="1285920" y="5000760"/>
            <a:ext cx="4500360" cy="729720"/>
          </a:xfrm>
          <a:prstGeom prst="rect">
            <a:avLst/>
          </a:prstGeom>
        </p:spPr>
        <p:txBody>
          <a:bodyPr lIns="90000" tIns="45000" rIns="90000" bIns="45000"/>
          <a:lstStyle/>
          <a:p>
            <a:r>
              <a:rPr lang="nl-NL" sz="1400" dirty="0">
                <a:solidFill>
                  <a:srgbClr val="FF0000"/>
                </a:solidFill>
                <a:latin typeface="Arial"/>
              </a:rPr>
              <a:t>Tip:  </a:t>
            </a:r>
            <a:r>
              <a:rPr lang="nl-NL" sz="1400" i="1" dirty="0">
                <a:solidFill>
                  <a:srgbClr val="000000"/>
                </a:solidFill>
                <a:latin typeface="Arial"/>
              </a:rPr>
              <a:t>Use 2 or more words in your search term. Try changing the order of words to see different results!</a:t>
            </a:r>
            <a:endParaRPr dirty="0"/>
          </a:p>
          <a:p>
            <a:endParaRPr dirty="0"/>
          </a:p>
        </p:txBody>
      </p:sp>
      <p:sp>
        <p:nvSpPr>
          <p:cNvPr id="298" name="CustomShape 6"/>
          <p:cNvSpPr/>
          <p:nvPr/>
        </p:nvSpPr>
        <p:spPr>
          <a:xfrm>
            <a:off x="457200" y="571680"/>
            <a:ext cx="8229240" cy="428400"/>
          </a:xfrm>
          <a:prstGeom prst="rect">
            <a:avLst/>
          </a:prstGeom>
        </p:spPr>
        <p:txBody>
          <a:bodyPr lIns="90000" tIns="45000" rIns="90000" bIns="45000"/>
          <a:lstStyle/>
          <a:p>
            <a:pPr algn="ctr"/>
            <a:r>
              <a:rPr lang="nl-NL" sz="2000" b="1">
                <a:solidFill>
                  <a:srgbClr val="FF0000"/>
                </a:solidFill>
                <a:latin typeface="Corbel"/>
              </a:rPr>
              <a:t>Search engines</a:t>
            </a:r>
            <a:endParaRPr/>
          </a:p>
        </p:txBody>
      </p:sp>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2865438"/>
            <a:ext cx="263525"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79" y="3858107"/>
            <a:ext cx="263525"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3"/>
                                        </p:tgtEl>
                                        <p:attrNameLst>
                                          <p:attrName>style.visibility</p:attrName>
                                        </p:attrNameLst>
                                      </p:cBhvr>
                                      <p:to>
                                        <p:strVal val="visible"/>
                                      </p:to>
                                    </p:set>
                                    <p:anim calcmode="lin" valueType="num">
                                      <p:cBhvr additive="repl">
                                        <p:cTn id="7" dur="500" fill="hold"/>
                                        <p:tgtEl>
                                          <p:spTgt spid="293"/>
                                        </p:tgtEl>
                                        <p:attrNameLst>
                                          <p:attrName>ppt_x</p:attrName>
                                        </p:attrNameLst>
                                      </p:cBhvr>
                                      <p:tavLst>
                                        <p:tav tm="0">
                                          <p:val>
                                            <p:strVal val="#ppt_x"/>
                                          </p:val>
                                        </p:tav>
                                        <p:tav tm="100000">
                                          <p:val>
                                            <p:strVal val="#ppt_x"/>
                                          </p:val>
                                        </p:tav>
                                      </p:tavLst>
                                    </p:anim>
                                    <p:anim calcmode="lin" valueType="num">
                                      <p:cBhvr additive="repl">
                                        <p:cTn id="8" dur="500" fill="hold"/>
                                        <p:tgtEl>
                                          <p:spTgt spid="29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146"/>
                                        </p:tgtEl>
                                        <p:attrNameLst>
                                          <p:attrName>style.visibility</p:attrName>
                                        </p:attrNameLst>
                                      </p:cBhvr>
                                      <p:to>
                                        <p:strVal val="visible"/>
                                      </p:to>
                                    </p:set>
                                    <p:anim calcmode="lin" valueType="num">
                                      <p:cBhvr additive="base">
                                        <p:cTn id="13" dur="500" fill="hold"/>
                                        <p:tgtEl>
                                          <p:spTgt spid="6146"/>
                                        </p:tgtEl>
                                        <p:attrNameLst>
                                          <p:attrName>ppt_x</p:attrName>
                                        </p:attrNameLst>
                                      </p:cBhvr>
                                      <p:tavLst>
                                        <p:tav tm="0">
                                          <p:val>
                                            <p:strVal val="#ppt_x"/>
                                          </p:val>
                                        </p:tav>
                                        <p:tav tm="100000">
                                          <p:val>
                                            <p:strVal val="#ppt_x"/>
                                          </p:val>
                                        </p:tav>
                                      </p:tavLst>
                                    </p:anim>
                                    <p:anim calcmode="lin" valueType="num">
                                      <p:cBhvr additive="base">
                                        <p:cTn id="14"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95"/>
                                        </p:tgtEl>
                                        <p:attrNameLst>
                                          <p:attrName>style.visibility</p:attrName>
                                        </p:attrNameLst>
                                      </p:cBhvr>
                                      <p:to>
                                        <p:strVal val="visible"/>
                                      </p:to>
                                    </p:set>
                                    <p:anim calcmode="lin" valueType="num">
                                      <p:cBhvr additive="repl">
                                        <p:cTn id="19" dur="500" fill="hold"/>
                                        <p:tgtEl>
                                          <p:spTgt spid="295"/>
                                        </p:tgtEl>
                                        <p:attrNameLst>
                                          <p:attrName>ppt_x</p:attrName>
                                        </p:attrNameLst>
                                      </p:cBhvr>
                                      <p:tavLst>
                                        <p:tav tm="0">
                                          <p:val>
                                            <p:strVal val="#ppt_x"/>
                                          </p:val>
                                        </p:tav>
                                        <p:tav tm="100000">
                                          <p:val>
                                            <p:strVal val="#ppt_x"/>
                                          </p:val>
                                        </p:tav>
                                      </p:tavLst>
                                    </p:anim>
                                    <p:anim calcmode="lin" valueType="num">
                                      <p:cBhvr additive="repl">
                                        <p:cTn id="20" dur="500" fill="hold"/>
                                        <p:tgtEl>
                                          <p:spTgt spid="29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147"/>
                                        </p:tgtEl>
                                        <p:attrNameLst>
                                          <p:attrName>style.visibility</p:attrName>
                                        </p:attrNameLst>
                                      </p:cBhvr>
                                      <p:to>
                                        <p:strVal val="visible"/>
                                      </p:to>
                                    </p:set>
                                    <p:anim calcmode="lin" valueType="num">
                                      <p:cBhvr additive="base">
                                        <p:cTn id="25" dur="500" fill="hold"/>
                                        <p:tgtEl>
                                          <p:spTgt spid="6147"/>
                                        </p:tgtEl>
                                        <p:attrNameLst>
                                          <p:attrName>ppt_x</p:attrName>
                                        </p:attrNameLst>
                                      </p:cBhvr>
                                      <p:tavLst>
                                        <p:tav tm="0">
                                          <p:val>
                                            <p:strVal val="#ppt_x"/>
                                          </p:val>
                                        </p:tav>
                                        <p:tav tm="100000">
                                          <p:val>
                                            <p:strVal val="#ppt_x"/>
                                          </p:val>
                                        </p:tav>
                                      </p:tavLst>
                                    </p:anim>
                                    <p:anim calcmode="lin" valueType="num">
                                      <p:cBhvr additive="base">
                                        <p:cTn id="26" dur="500" fill="hold"/>
                                        <p:tgtEl>
                                          <p:spTgt spid="614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97"/>
                                        </p:tgtEl>
                                        <p:attrNameLst>
                                          <p:attrName>style.visibility</p:attrName>
                                        </p:attrNameLst>
                                      </p:cBhvr>
                                      <p:to>
                                        <p:strVal val="visible"/>
                                      </p:to>
                                    </p:set>
                                    <p:anim calcmode="lin" valueType="num">
                                      <p:cBhvr additive="base">
                                        <p:cTn id="31" dur="500" fill="hold"/>
                                        <p:tgtEl>
                                          <p:spTgt spid="297"/>
                                        </p:tgtEl>
                                        <p:attrNameLst>
                                          <p:attrName>ppt_x</p:attrName>
                                        </p:attrNameLst>
                                      </p:cBhvr>
                                      <p:tavLst>
                                        <p:tav tm="0">
                                          <p:val>
                                            <p:strVal val="#ppt_x"/>
                                          </p:val>
                                        </p:tav>
                                        <p:tav tm="100000">
                                          <p:val>
                                            <p:strVal val="#ppt_x"/>
                                          </p:val>
                                        </p:tav>
                                      </p:tavLst>
                                    </p:anim>
                                    <p:anim calcmode="lin" valueType="num">
                                      <p:cBhvr additive="base">
                                        <p:cTn id="32" dur="500" fill="hold"/>
                                        <p:tgtEl>
                                          <p:spTgt spid="2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TextShape 1"/>
          <p:cNvSpPr txBox="1"/>
          <p:nvPr/>
        </p:nvSpPr>
        <p:spPr>
          <a:xfrm>
            <a:off x="0" y="0"/>
            <a:ext cx="360" cy="360"/>
          </a:xfrm>
          <a:prstGeom prst="rect">
            <a:avLst/>
          </a:prstGeom>
        </p:spPr>
        <p:txBody>
          <a:bodyPr/>
          <a:lstStyle/>
          <a:p>
            <a:endParaRPr/>
          </a:p>
        </p:txBody>
      </p:sp>
      <p:sp>
        <p:nvSpPr>
          <p:cNvPr id="300" name="CustomShape 2"/>
          <p:cNvSpPr/>
          <p:nvPr/>
        </p:nvSpPr>
        <p:spPr>
          <a:xfrm>
            <a:off x="457200" y="571680"/>
            <a:ext cx="8229240" cy="428400"/>
          </a:xfrm>
          <a:prstGeom prst="rect">
            <a:avLst/>
          </a:prstGeom>
        </p:spPr>
        <p:txBody>
          <a:bodyPr lIns="90000" tIns="45000" rIns="90000" bIns="45000"/>
          <a:lstStyle/>
          <a:p>
            <a:pPr algn="ctr"/>
            <a:r>
              <a:rPr lang="nl-NL" sz="2000" b="1">
                <a:solidFill>
                  <a:srgbClr val="FF0000"/>
                </a:solidFill>
                <a:latin typeface="Corbel"/>
              </a:rPr>
              <a:t>Search engines</a:t>
            </a:r>
            <a:endParaRPr/>
          </a:p>
        </p:txBody>
      </p:sp>
      <p:sp>
        <p:nvSpPr>
          <p:cNvPr id="301" name="CustomShape 3"/>
          <p:cNvSpPr/>
          <p:nvPr/>
        </p:nvSpPr>
        <p:spPr>
          <a:xfrm>
            <a:off x="2071800" y="1214280"/>
            <a:ext cx="5143320" cy="639000"/>
          </a:xfrm>
          <a:prstGeom prst="rect">
            <a:avLst/>
          </a:prstGeom>
        </p:spPr>
        <p:txBody>
          <a:bodyPr lIns="90000" tIns="45000" rIns="90000" bIns="45000"/>
          <a:lstStyle/>
          <a:p>
            <a:pPr algn="ctr"/>
            <a:r>
              <a:rPr lang="nl-NL">
                <a:solidFill>
                  <a:srgbClr val="808080"/>
                </a:solidFill>
                <a:latin typeface="Arial"/>
              </a:rPr>
              <a:t>Boolean logic</a:t>
            </a:r>
            <a:endParaRPr/>
          </a:p>
          <a:p>
            <a:endParaRPr/>
          </a:p>
        </p:txBody>
      </p:sp>
      <p:sp>
        <p:nvSpPr>
          <p:cNvPr id="302" name="CustomShape 4"/>
          <p:cNvSpPr/>
          <p:nvPr/>
        </p:nvSpPr>
        <p:spPr>
          <a:xfrm>
            <a:off x="1785960" y="1785960"/>
            <a:ext cx="5000400" cy="303480"/>
          </a:xfrm>
          <a:prstGeom prst="rect">
            <a:avLst/>
          </a:prstGeom>
        </p:spPr>
        <p:txBody>
          <a:bodyPr lIns="90000" tIns="45000" rIns="90000" bIns="45000"/>
          <a:lstStyle/>
          <a:p>
            <a:r>
              <a:rPr lang="nl-NL" sz="1400">
                <a:solidFill>
                  <a:srgbClr val="404040"/>
                </a:solidFill>
                <a:latin typeface="Arial"/>
              </a:rPr>
              <a:t>Create your own search queries:</a:t>
            </a:r>
            <a:endParaRPr/>
          </a:p>
        </p:txBody>
      </p:sp>
      <p:sp>
        <p:nvSpPr>
          <p:cNvPr id="303" name="CustomShape 5"/>
          <p:cNvSpPr/>
          <p:nvPr/>
        </p:nvSpPr>
        <p:spPr>
          <a:xfrm>
            <a:off x="3452760" y="99360"/>
            <a:ext cx="2237760" cy="257760"/>
          </a:xfrm>
          <a:prstGeom prst="rect">
            <a:avLst/>
          </a:prstGeom>
        </p:spPr>
        <p:txBody>
          <a:bodyPr wrap="none" lIns="90000" tIns="45000" rIns="90000" bIns="45000" anchor="ctr"/>
          <a:lstStyle/>
          <a:p>
            <a:pPr>
              <a:buFont typeface="Symbol"/>
              <a:buChar char=""/>
            </a:pPr>
            <a:r>
              <a:rPr lang="nl-NL" sz="1100">
                <a:solidFill>
                  <a:srgbClr val="404040"/>
                </a:solidFill>
                <a:latin typeface="Calibri"/>
              </a:rPr>
              <a:t>Create your own search queries:</a:t>
            </a:r>
            <a:endParaRPr/>
          </a:p>
        </p:txBody>
      </p:sp>
      <p:sp>
        <p:nvSpPr>
          <p:cNvPr id="304" name="CustomShape 6"/>
          <p:cNvSpPr/>
          <p:nvPr/>
        </p:nvSpPr>
        <p:spPr>
          <a:xfrm>
            <a:off x="3452760" y="99360"/>
            <a:ext cx="2237760" cy="257760"/>
          </a:xfrm>
          <a:prstGeom prst="rect">
            <a:avLst/>
          </a:prstGeom>
        </p:spPr>
        <p:txBody>
          <a:bodyPr wrap="none" lIns="90000" tIns="45000" rIns="90000" bIns="45000" anchor="ctr"/>
          <a:lstStyle/>
          <a:p>
            <a:pPr>
              <a:buFont typeface="Symbol"/>
              <a:buChar char=""/>
            </a:pPr>
            <a:r>
              <a:rPr lang="nl-NL" sz="1100">
                <a:solidFill>
                  <a:srgbClr val="404040"/>
                </a:solidFill>
                <a:latin typeface="Calibri"/>
              </a:rPr>
              <a:t>Create your own search queries:</a:t>
            </a:r>
            <a:endParaRPr/>
          </a:p>
        </p:txBody>
      </p:sp>
      <p:sp>
        <p:nvSpPr>
          <p:cNvPr id="305" name="CustomShape 7"/>
          <p:cNvSpPr/>
          <p:nvPr/>
        </p:nvSpPr>
        <p:spPr>
          <a:xfrm>
            <a:off x="1785960" y="2286000"/>
            <a:ext cx="999720" cy="250200"/>
          </a:xfrm>
          <a:prstGeom prst="rect">
            <a:avLst/>
          </a:prstGeom>
        </p:spPr>
        <p:txBody>
          <a:bodyPr lIns="90000" tIns="45000" rIns="90000" bIns="45000"/>
          <a:lstStyle/>
          <a:p>
            <a:r>
              <a:rPr lang="nl-NL" sz="1050" dirty="0">
                <a:solidFill>
                  <a:srgbClr val="FF0000"/>
                </a:solidFill>
                <a:latin typeface="Arial"/>
              </a:rPr>
              <a:t>Example 1</a:t>
            </a:r>
            <a:endParaRPr dirty="0"/>
          </a:p>
        </p:txBody>
      </p:sp>
      <p:pic>
        <p:nvPicPr>
          <p:cNvPr id="306" name="Picture 9"/>
          <p:cNvPicPr/>
          <p:nvPr/>
        </p:nvPicPr>
        <p:blipFill>
          <a:blip r:embed="rId3"/>
          <a:stretch>
            <a:fillRect/>
          </a:stretch>
        </p:blipFill>
        <p:spPr>
          <a:xfrm>
            <a:off x="1857240" y="2643120"/>
            <a:ext cx="5760720" cy="644040"/>
          </a:xfrm>
          <a:prstGeom prst="rect">
            <a:avLst/>
          </a:prstGeom>
        </p:spPr>
      </p:pic>
      <p:cxnSp>
        <p:nvCxnSpPr>
          <p:cNvPr id="307" name="Line 8"/>
          <p:cNvCxnSpPr/>
          <p:nvPr/>
        </p:nvCxnSpPr>
        <p:spPr>
          <a:prstGeom prst="line">
            <a:avLst/>
          </a:prstGeom>
          <a:ln w="12600">
            <a:solidFill>
              <a:srgbClr val="DA1F28"/>
            </a:solidFill>
            <a:round/>
            <a:tailEnd type="triangle" w="med" len="med"/>
          </a:ln>
        </p:spPr>
      </p:cxnSp>
      <p:cxnSp>
        <p:nvCxnSpPr>
          <p:cNvPr id="308" name="Line 9"/>
          <p:cNvCxnSpPr/>
          <p:nvPr/>
        </p:nvCxnSpPr>
        <p:spPr>
          <a:prstGeom prst="line">
            <a:avLst/>
          </a:prstGeom>
          <a:ln w="12600">
            <a:solidFill>
              <a:srgbClr val="DA1F28"/>
            </a:solidFill>
            <a:round/>
            <a:tailEnd type="triangle" w="med" len="med"/>
          </a:ln>
        </p:spPr>
      </p:cxnSp>
      <p:pic>
        <p:nvPicPr>
          <p:cNvPr id="309" name="Picture 12"/>
          <p:cNvPicPr/>
          <p:nvPr/>
        </p:nvPicPr>
        <p:blipFill>
          <a:blip r:embed="rId4"/>
          <a:stretch>
            <a:fillRect/>
          </a:stretch>
        </p:blipFill>
        <p:spPr>
          <a:xfrm>
            <a:off x="1763100" y="3793000"/>
            <a:ext cx="5760720" cy="649080"/>
          </a:xfrm>
          <a:prstGeom prst="rect">
            <a:avLst/>
          </a:prstGeom>
        </p:spPr>
      </p:pic>
      <p:sp>
        <p:nvSpPr>
          <p:cNvPr id="310" name="CustomShape 10"/>
          <p:cNvSpPr/>
          <p:nvPr/>
        </p:nvSpPr>
        <p:spPr>
          <a:xfrm>
            <a:off x="1785960" y="3429000"/>
            <a:ext cx="999720" cy="250200"/>
          </a:xfrm>
          <a:prstGeom prst="rect">
            <a:avLst/>
          </a:prstGeom>
        </p:spPr>
        <p:txBody>
          <a:bodyPr lIns="90000" tIns="45000" rIns="90000" bIns="45000"/>
          <a:lstStyle/>
          <a:p>
            <a:r>
              <a:rPr lang="nl-NL" sz="1050" dirty="0">
                <a:solidFill>
                  <a:srgbClr val="FF0000"/>
                </a:solidFill>
                <a:latin typeface="Arial"/>
              </a:rPr>
              <a:t>Example 2</a:t>
            </a:r>
            <a:endParaRPr dirty="0"/>
          </a:p>
        </p:txBody>
      </p:sp>
      <p:cxnSp>
        <p:nvCxnSpPr>
          <p:cNvPr id="311" name="Line 11"/>
          <p:cNvCxnSpPr/>
          <p:nvPr/>
        </p:nvCxnSpPr>
        <p:spPr>
          <a:prstGeom prst="line">
            <a:avLst/>
          </a:prstGeom>
          <a:ln w="12600">
            <a:solidFill>
              <a:srgbClr val="DA1F28"/>
            </a:solidFill>
            <a:round/>
            <a:tailEnd type="triangle" w="med" len="med"/>
          </a:ln>
        </p:spPr>
      </p:cxnSp>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6176" y="2649687"/>
            <a:ext cx="263525"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09710" y="3861048"/>
            <a:ext cx="263525"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5"/>
                                        </p:tgtEl>
                                        <p:attrNameLst>
                                          <p:attrName>style.visibility</p:attrName>
                                        </p:attrNameLst>
                                      </p:cBhvr>
                                      <p:to>
                                        <p:strVal val="visible"/>
                                      </p:to>
                                    </p:set>
                                    <p:anim calcmode="lin" valueType="num">
                                      <p:cBhvr additive="base">
                                        <p:cTn id="7" dur="500" fill="hold"/>
                                        <p:tgtEl>
                                          <p:spTgt spid="305"/>
                                        </p:tgtEl>
                                        <p:attrNameLst>
                                          <p:attrName>ppt_x</p:attrName>
                                        </p:attrNameLst>
                                      </p:cBhvr>
                                      <p:tavLst>
                                        <p:tav tm="0">
                                          <p:val>
                                            <p:strVal val="#ppt_x"/>
                                          </p:val>
                                        </p:tav>
                                        <p:tav tm="100000">
                                          <p:val>
                                            <p:strVal val="#ppt_x"/>
                                          </p:val>
                                        </p:tav>
                                      </p:tavLst>
                                    </p:anim>
                                    <p:anim calcmode="lin" valueType="num">
                                      <p:cBhvr additive="base">
                                        <p:cTn id="8" dur="500" fill="hold"/>
                                        <p:tgtEl>
                                          <p:spTgt spid="30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6"/>
                                        </p:tgtEl>
                                        <p:attrNameLst>
                                          <p:attrName>style.visibility</p:attrName>
                                        </p:attrNameLst>
                                      </p:cBhvr>
                                      <p:to>
                                        <p:strVal val="visible"/>
                                      </p:to>
                                    </p:set>
                                    <p:anim calcmode="lin" valueType="num">
                                      <p:cBhvr additive="base">
                                        <p:cTn id="13" dur="500" fill="hold"/>
                                        <p:tgtEl>
                                          <p:spTgt spid="306"/>
                                        </p:tgtEl>
                                        <p:attrNameLst>
                                          <p:attrName>ppt_x</p:attrName>
                                        </p:attrNameLst>
                                      </p:cBhvr>
                                      <p:tavLst>
                                        <p:tav tm="0">
                                          <p:val>
                                            <p:strVal val="#ppt_x"/>
                                          </p:val>
                                        </p:tav>
                                        <p:tav tm="100000">
                                          <p:val>
                                            <p:strVal val="#ppt_x"/>
                                          </p:val>
                                        </p:tav>
                                      </p:tavLst>
                                    </p:anim>
                                    <p:anim calcmode="lin" valueType="num">
                                      <p:cBhvr additive="base">
                                        <p:cTn id="14" dur="500" fill="hold"/>
                                        <p:tgtEl>
                                          <p:spTgt spid="30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170"/>
                                        </p:tgtEl>
                                        <p:attrNameLst>
                                          <p:attrName>style.visibility</p:attrName>
                                        </p:attrNameLst>
                                      </p:cBhvr>
                                      <p:to>
                                        <p:strVal val="visible"/>
                                      </p:to>
                                    </p:set>
                                    <p:anim calcmode="lin" valueType="num">
                                      <p:cBhvr additive="base">
                                        <p:cTn id="19" dur="500" fill="hold"/>
                                        <p:tgtEl>
                                          <p:spTgt spid="7170"/>
                                        </p:tgtEl>
                                        <p:attrNameLst>
                                          <p:attrName>ppt_x</p:attrName>
                                        </p:attrNameLst>
                                      </p:cBhvr>
                                      <p:tavLst>
                                        <p:tav tm="0">
                                          <p:val>
                                            <p:strVal val="#ppt_x"/>
                                          </p:val>
                                        </p:tav>
                                        <p:tav tm="100000">
                                          <p:val>
                                            <p:strVal val="#ppt_x"/>
                                          </p:val>
                                        </p:tav>
                                      </p:tavLst>
                                    </p:anim>
                                    <p:anim calcmode="lin" valueType="num">
                                      <p:cBhvr additive="base">
                                        <p:cTn id="20"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10"/>
                                        </p:tgtEl>
                                        <p:attrNameLst>
                                          <p:attrName>style.visibility</p:attrName>
                                        </p:attrNameLst>
                                      </p:cBhvr>
                                      <p:to>
                                        <p:strVal val="visible"/>
                                      </p:to>
                                    </p:set>
                                    <p:anim calcmode="lin" valueType="num">
                                      <p:cBhvr additive="base">
                                        <p:cTn id="25" dur="500" fill="hold"/>
                                        <p:tgtEl>
                                          <p:spTgt spid="310"/>
                                        </p:tgtEl>
                                        <p:attrNameLst>
                                          <p:attrName>ppt_x</p:attrName>
                                        </p:attrNameLst>
                                      </p:cBhvr>
                                      <p:tavLst>
                                        <p:tav tm="0">
                                          <p:val>
                                            <p:strVal val="#ppt_x"/>
                                          </p:val>
                                        </p:tav>
                                        <p:tav tm="100000">
                                          <p:val>
                                            <p:strVal val="#ppt_x"/>
                                          </p:val>
                                        </p:tav>
                                      </p:tavLst>
                                    </p:anim>
                                    <p:anim calcmode="lin" valueType="num">
                                      <p:cBhvr additive="base">
                                        <p:cTn id="26" dur="500" fill="hold"/>
                                        <p:tgtEl>
                                          <p:spTgt spid="3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09"/>
                                        </p:tgtEl>
                                        <p:attrNameLst>
                                          <p:attrName>style.visibility</p:attrName>
                                        </p:attrNameLst>
                                      </p:cBhvr>
                                      <p:to>
                                        <p:strVal val="visible"/>
                                      </p:to>
                                    </p:set>
                                    <p:anim calcmode="lin" valueType="num">
                                      <p:cBhvr additive="base">
                                        <p:cTn id="31" dur="500" fill="hold"/>
                                        <p:tgtEl>
                                          <p:spTgt spid="309"/>
                                        </p:tgtEl>
                                        <p:attrNameLst>
                                          <p:attrName>ppt_x</p:attrName>
                                        </p:attrNameLst>
                                      </p:cBhvr>
                                      <p:tavLst>
                                        <p:tav tm="0">
                                          <p:val>
                                            <p:strVal val="#ppt_x"/>
                                          </p:val>
                                        </p:tav>
                                        <p:tav tm="100000">
                                          <p:val>
                                            <p:strVal val="#ppt_x"/>
                                          </p:val>
                                        </p:tav>
                                      </p:tavLst>
                                    </p:anim>
                                    <p:anim calcmode="lin" valueType="num">
                                      <p:cBhvr additive="base">
                                        <p:cTn id="32" dur="500" fill="hold"/>
                                        <p:tgtEl>
                                          <p:spTgt spid="30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171"/>
                                        </p:tgtEl>
                                        <p:attrNameLst>
                                          <p:attrName>style.visibility</p:attrName>
                                        </p:attrNameLst>
                                      </p:cBhvr>
                                      <p:to>
                                        <p:strVal val="visible"/>
                                      </p:to>
                                    </p:set>
                                    <p:anim calcmode="lin" valueType="num">
                                      <p:cBhvr additive="base">
                                        <p:cTn id="37" dur="500" fill="hold"/>
                                        <p:tgtEl>
                                          <p:spTgt spid="7171"/>
                                        </p:tgtEl>
                                        <p:attrNameLst>
                                          <p:attrName>ppt_x</p:attrName>
                                        </p:attrNameLst>
                                      </p:cBhvr>
                                      <p:tavLst>
                                        <p:tav tm="0">
                                          <p:val>
                                            <p:strVal val="#ppt_x"/>
                                          </p:val>
                                        </p:tav>
                                        <p:tav tm="100000">
                                          <p:val>
                                            <p:strVal val="#ppt_x"/>
                                          </p:val>
                                        </p:tav>
                                      </p:tavLst>
                                    </p:anim>
                                    <p:anim calcmode="lin" valueType="num">
                                      <p:cBhvr additive="base">
                                        <p:cTn id="38"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 grpId="0"/>
      <p:bldP spid="31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 name="TextShape 1"/>
          <p:cNvSpPr txBox="1"/>
          <p:nvPr/>
        </p:nvSpPr>
        <p:spPr>
          <a:xfrm>
            <a:off x="0" y="0"/>
            <a:ext cx="360" cy="360"/>
          </a:xfrm>
          <a:prstGeom prst="rect">
            <a:avLst/>
          </a:prstGeom>
        </p:spPr>
        <p:txBody>
          <a:bodyPr/>
          <a:lstStyle/>
          <a:p>
            <a:endParaRPr/>
          </a:p>
        </p:txBody>
      </p:sp>
      <p:sp>
        <p:nvSpPr>
          <p:cNvPr id="313" name="CustomShape 2"/>
          <p:cNvSpPr/>
          <p:nvPr/>
        </p:nvSpPr>
        <p:spPr>
          <a:xfrm>
            <a:off x="457200" y="571680"/>
            <a:ext cx="8229240" cy="428400"/>
          </a:xfrm>
          <a:prstGeom prst="rect">
            <a:avLst/>
          </a:prstGeom>
        </p:spPr>
        <p:txBody>
          <a:bodyPr lIns="90000" tIns="45000" rIns="90000" bIns="45000"/>
          <a:lstStyle/>
          <a:p>
            <a:pPr algn="ctr"/>
            <a:r>
              <a:rPr lang="nl-NL" sz="2000" b="1">
                <a:solidFill>
                  <a:srgbClr val="FF0000"/>
                </a:solidFill>
                <a:latin typeface="Corbel"/>
              </a:rPr>
              <a:t>Search engines</a:t>
            </a:r>
            <a:endParaRPr/>
          </a:p>
        </p:txBody>
      </p:sp>
      <p:sp>
        <p:nvSpPr>
          <p:cNvPr id="314" name="CustomShape 3"/>
          <p:cNvSpPr/>
          <p:nvPr/>
        </p:nvSpPr>
        <p:spPr>
          <a:xfrm>
            <a:off x="2143080" y="1285920"/>
            <a:ext cx="4785840" cy="577800"/>
          </a:xfrm>
          <a:prstGeom prst="rect">
            <a:avLst/>
          </a:prstGeom>
        </p:spPr>
        <p:txBody>
          <a:bodyPr lIns="90000" tIns="45000" rIns="90000" bIns="45000"/>
          <a:lstStyle/>
          <a:p>
            <a:pPr algn="ctr"/>
            <a:r>
              <a:rPr lang="nl-NL">
                <a:solidFill>
                  <a:srgbClr val="808080"/>
                </a:solidFill>
                <a:latin typeface="Arial"/>
              </a:rPr>
              <a:t>Search engine Commands</a:t>
            </a:r>
            <a:endParaRPr/>
          </a:p>
          <a:p>
            <a:pPr algn="ctr"/>
            <a:r>
              <a:rPr lang="nl-NL" sz="1400">
                <a:solidFill>
                  <a:srgbClr val="000000"/>
                </a:solidFill>
                <a:latin typeface="Arial"/>
              </a:rPr>
              <a:t>Commands always with CAPITALS</a:t>
            </a:r>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132856"/>
            <a:ext cx="7715250" cy="3681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Online  networking</a:t>
            </a:r>
            <a:endParaRPr/>
          </a:p>
        </p:txBody>
      </p:sp>
      <p:sp>
        <p:nvSpPr>
          <p:cNvPr id="316" name="CustomShape 2"/>
          <p:cNvSpPr/>
          <p:nvPr/>
        </p:nvSpPr>
        <p:spPr>
          <a:xfrm>
            <a:off x="1731960" y="1722600"/>
            <a:ext cx="6596640" cy="1460880"/>
          </a:xfrm>
          <a:prstGeom prst="rect">
            <a:avLst/>
          </a:prstGeom>
        </p:spPr>
        <p:txBody>
          <a:bodyPr wrap="none" lIns="90000" tIns="45000" rIns="90000" bIns="45000" anchor="ctr"/>
          <a:lstStyle/>
          <a:p>
            <a:pPr>
              <a:lnSpc>
                <a:spcPct val="150000"/>
              </a:lnSpc>
              <a:buFont typeface="Symbol"/>
              <a:buChar char=""/>
            </a:pPr>
            <a:r>
              <a:rPr lang="nl-NL" dirty="0">
                <a:solidFill>
                  <a:srgbClr val="000000"/>
                </a:solidFill>
                <a:latin typeface="Arial"/>
              </a:rPr>
              <a:t> </a:t>
            </a:r>
            <a:r>
              <a:rPr lang="nl-NL" sz="1400" dirty="0">
                <a:solidFill>
                  <a:srgbClr val="000000"/>
                </a:solidFill>
                <a:latin typeface="Arial"/>
              </a:rPr>
              <a:t>Forums </a:t>
            </a:r>
            <a:endParaRPr dirty="0"/>
          </a:p>
          <a:p>
            <a:pPr>
              <a:lnSpc>
                <a:spcPct val="150000"/>
              </a:lnSpc>
            </a:pPr>
            <a:r>
              <a:rPr lang="nl-NL" sz="1400" dirty="0">
                <a:solidFill>
                  <a:srgbClr val="000000"/>
                </a:solidFill>
                <a:latin typeface="Arial"/>
              </a:rPr>
              <a:t>   </a:t>
            </a:r>
            <a:r>
              <a:rPr lang="nl-NL" sz="1400" dirty="0" smtClean="0">
                <a:solidFill>
                  <a:srgbClr val="000000"/>
                </a:solidFill>
                <a:latin typeface="Arial"/>
              </a:rPr>
              <a:t>Leforum.nl,Iamexpat, justlanded, xpatmedia, dutch daily news, etc </a:t>
            </a:r>
            <a:endParaRPr dirty="0"/>
          </a:p>
          <a:p>
            <a:pPr>
              <a:lnSpc>
                <a:spcPct val="150000"/>
              </a:lnSpc>
              <a:buFont typeface="Symbol"/>
              <a:buChar char=""/>
            </a:pPr>
            <a:r>
              <a:rPr lang="nl-NL" sz="1400" dirty="0">
                <a:solidFill>
                  <a:srgbClr val="000000"/>
                </a:solidFill>
                <a:latin typeface="Arial"/>
              </a:rPr>
              <a:t> Blogs</a:t>
            </a:r>
            <a:endParaRPr dirty="0"/>
          </a:p>
          <a:p>
            <a:pPr>
              <a:lnSpc>
                <a:spcPct val="150000"/>
              </a:lnSpc>
              <a:buFont typeface="Symbol"/>
              <a:buChar char=""/>
            </a:pPr>
            <a:r>
              <a:rPr lang="nl-NL" sz="1400" dirty="0">
                <a:solidFill>
                  <a:srgbClr val="000000"/>
                </a:solidFill>
                <a:latin typeface="Arial"/>
              </a:rPr>
              <a:t> Social networks: Linkedin, Facebook, My Space, Hyves, Youtube, Marktplaats</a:t>
            </a:r>
            <a:endParaRPr dirty="0"/>
          </a:p>
        </p:txBody>
      </p:sp>
    </p:spTree>
  </p:cSld>
  <p:clrMapOvr>
    <a:masterClrMapping/>
  </p:clrMapOvr>
  <p:transition>
    <p:pull dir="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Online  networking</a:t>
            </a:r>
            <a:endParaRPr/>
          </a:p>
        </p:txBody>
      </p:sp>
      <p:pic>
        <p:nvPicPr>
          <p:cNvPr id="318" name="Picture 3"/>
          <p:cNvPicPr/>
          <p:nvPr/>
        </p:nvPicPr>
        <p:blipFill>
          <a:blip r:embed="rId2"/>
          <a:stretch>
            <a:fillRect/>
          </a:stretch>
        </p:blipFill>
        <p:spPr>
          <a:xfrm>
            <a:off x="251640" y="980640"/>
            <a:ext cx="8604000" cy="5379480"/>
          </a:xfrm>
          <a:prstGeom prst="rect">
            <a:avLst/>
          </a:prstGeom>
        </p:spPr>
      </p:pic>
    </p:spTree>
  </p:cSld>
  <p:clrMapOvr>
    <a:masterClrMapping/>
  </p:clrMapOvr>
  <p:transition>
    <p:pull dir="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Online  networking</a:t>
            </a:r>
            <a:endParaRPr/>
          </a:p>
        </p:txBody>
      </p:sp>
      <p:pic>
        <p:nvPicPr>
          <p:cNvPr id="320" name="Picture 3"/>
          <p:cNvPicPr/>
          <p:nvPr/>
        </p:nvPicPr>
        <p:blipFill>
          <a:blip r:embed="rId2"/>
          <a:stretch>
            <a:fillRect/>
          </a:stretch>
        </p:blipFill>
        <p:spPr>
          <a:xfrm>
            <a:off x="0" y="911160"/>
            <a:ext cx="9143640" cy="503496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5946120"/>
            <a:ext cx="2657846" cy="381053"/>
          </a:xfrm>
          <a:prstGeom prst="rect">
            <a:avLst/>
          </a:prstGeom>
        </p:spPr>
      </p:pic>
    </p:spTree>
  </p:cSld>
  <p:clrMapOvr>
    <a:masterClrMapping/>
  </p:clrMapOvr>
  <p:transition>
    <p:pull dir="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 name="TextShape 1"/>
          <p:cNvSpPr txBox="1"/>
          <p:nvPr/>
        </p:nvSpPr>
        <p:spPr>
          <a:xfrm>
            <a:off x="395280" y="620640"/>
            <a:ext cx="8229240" cy="345600"/>
          </a:xfrm>
          <a:prstGeom prst="rect">
            <a:avLst/>
          </a:prstGeom>
        </p:spPr>
        <p:txBody>
          <a:bodyPr/>
          <a:lstStyle/>
          <a:p>
            <a:pPr algn="ctr"/>
            <a:r>
              <a:rPr lang="nl-NL" b="1">
                <a:solidFill>
                  <a:srgbClr val="FF0000"/>
                </a:solidFill>
                <a:latin typeface="Corbel"/>
              </a:rPr>
              <a:t> CV</a:t>
            </a:r>
            <a:endParaRPr/>
          </a:p>
        </p:txBody>
      </p:sp>
      <p:sp>
        <p:nvSpPr>
          <p:cNvPr id="322" name="CustomShape 2"/>
          <p:cNvSpPr/>
          <p:nvPr/>
        </p:nvSpPr>
        <p:spPr>
          <a:xfrm>
            <a:off x="4284720" y="1628640"/>
            <a:ext cx="1439640" cy="637920"/>
          </a:xfrm>
          <a:prstGeom prst="rect">
            <a:avLst/>
          </a:prstGeom>
        </p:spPr>
        <p:txBody>
          <a:bodyPr lIns="90000" tIns="45000" rIns="90000" bIns="45000"/>
          <a:lstStyle/>
          <a:p>
            <a:pPr>
              <a:buFont typeface="Arial Unicode MS"/>
              <a:buChar char="-"/>
            </a:pPr>
            <a:r>
              <a:rPr lang="nl-NL" sz="1200">
                <a:solidFill>
                  <a:srgbClr val="404040"/>
                </a:solidFill>
                <a:latin typeface="Arial"/>
              </a:rPr>
              <a:t>  Work permit </a:t>
            </a:r>
            <a:endParaRPr/>
          </a:p>
          <a:p>
            <a:pPr>
              <a:buFont typeface="Arial Unicode MS"/>
              <a:buChar char="-"/>
            </a:pPr>
            <a:r>
              <a:rPr lang="nl-NL" sz="1200">
                <a:solidFill>
                  <a:srgbClr val="404040"/>
                </a:solidFill>
                <a:latin typeface="Arial"/>
              </a:rPr>
              <a:t>  Marital status</a:t>
            </a:r>
            <a:endParaRPr/>
          </a:p>
          <a:p>
            <a:pPr>
              <a:buFont typeface="Arial Unicode MS"/>
              <a:buChar char="-"/>
            </a:pPr>
            <a:r>
              <a:rPr lang="nl-NL" sz="1200">
                <a:solidFill>
                  <a:srgbClr val="404040"/>
                </a:solidFill>
                <a:latin typeface="Arial"/>
              </a:rPr>
              <a:t>  Photo</a:t>
            </a:r>
            <a:endParaRPr/>
          </a:p>
        </p:txBody>
      </p:sp>
      <p:sp>
        <p:nvSpPr>
          <p:cNvPr id="323" name="CustomShape 3"/>
          <p:cNvSpPr/>
          <p:nvPr/>
        </p:nvSpPr>
        <p:spPr>
          <a:xfrm>
            <a:off x="1332000" y="1628640"/>
            <a:ext cx="2663640" cy="1002960"/>
          </a:xfrm>
          <a:prstGeom prst="rect">
            <a:avLst/>
          </a:prstGeom>
        </p:spPr>
        <p:txBody>
          <a:bodyPr lIns="90000" tIns="45000" rIns="90000" bIns="45000"/>
          <a:lstStyle/>
          <a:p>
            <a:pPr>
              <a:buFont typeface="Arial Unicode MS"/>
              <a:buChar char="-"/>
            </a:pPr>
            <a:r>
              <a:rPr lang="nl-NL" sz="1200">
                <a:solidFill>
                  <a:srgbClr val="000000"/>
                </a:solidFill>
                <a:latin typeface="Arial"/>
              </a:rPr>
              <a:t>  </a:t>
            </a:r>
            <a:r>
              <a:rPr lang="nl-NL" sz="1200">
                <a:solidFill>
                  <a:srgbClr val="404040"/>
                </a:solidFill>
                <a:latin typeface="Arial"/>
              </a:rPr>
              <a:t>Full name	</a:t>
            </a:r>
            <a:endParaRPr/>
          </a:p>
          <a:p>
            <a:pPr>
              <a:buFont typeface="Arial Unicode MS"/>
              <a:buChar char="-"/>
            </a:pPr>
            <a:r>
              <a:rPr lang="nl-NL" sz="1200">
                <a:solidFill>
                  <a:srgbClr val="404040"/>
                </a:solidFill>
                <a:latin typeface="Arial"/>
              </a:rPr>
              <a:t>  Contact details (Skype, Linkedin..)</a:t>
            </a:r>
            <a:endParaRPr/>
          </a:p>
          <a:p>
            <a:pPr>
              <a:buFont typeface="Arial Unicode MS"/>
              <a:buChar char="-"/>
            </a:pPr>
            <a:r>
              <a:rPr lang="nl-NL" sz="1200">
                <a:solidFill>
                  <a:srgbClr val="404040"/>
                </a:solidFill>
                <a:latin typeface="Arial"/>
              </a:rPr>
              <a:t>  Date of birth</a:t>
            </a:r>
            <a:endParaRPr/>
          </a:p>
          <a:p>
            <a:pPr>
              <a:buFont typeface="Arial Unicode MS"/>
              <a:buChar char="-"/>
            </a:pPr>
            <a:r>
              <a:rPr lang="nl-NL" sz="1200">
                <a:solidFill>
                  <a:srgbClr val="404040"/>
                </a:solidFill>
                <a:latin typeface="Arial"/>
              </a:rPr>
              <a:t>  Nationality</a:t>
            </a:r>
            <a:endParaRPr/>
          </a:p>
        </p:txBody>
      </p:sp>
      <p:sp>
        <p:nvSpPr>
          <p:cNvPr id="324" name="CustomShape 4"/>
          <p:cNvSpPr/>
          <p:nvPr/>
        </p:nvSpPr>
        <p:spPr>
          <a:xfrm>
            <a:off x="1044720" y="1268640"/>
            <a:ext cx="2084040" cy="303480"/>
          </a:xfrm>
          <a:prstGeom prst="rect">
            <a:avLst/>
          </a:prstGeom>
        </p:spPr>
        <p:txBody>
          <a:bodyPr wrap="none" lIns="90000" tIns="45000" rIns="90000" bIns="45000" anchor="ctr"/>
          <a:lstStyle/>
          <a:p>
            <a:pPr>
              <a:buFont typeface="Symbol"/>
              <a:buChar char=""/>
            </a:pPr>
            <a:r>
              <a:rPr lang="nl-NL" sz="1400">
                <a:solidFill>
                  <a:srgbClr val="000000"/>
                </a:solidFill>
                <a:latin typeface="Arial"/>
              </a:rPr>
              <a:t> Personal information</a:t>
            </a:r>
            <a:endParaRPr/>
          </a:p>
        </p:txBody>
      </p:sp>
      <p:sp>
        <p:nvSpPr>
          <p:cNvPr id="325" name="CustomShape 5"/>
          <p:cNvSpPr/>
          <p:nvPr/>
        </p:nvSpPr>
        <p:spPr>
          <a:xfrm>
            <a:off x="1057320" y="2709000"/>
            <a:ext cx="1701360" cy="364680"/>
          </a:xfrm>
          <a:prstGeom prst="rect">
            <a:avLst/>
          </a:prstGeom>
        </p:spPr>
        <p:txBody>
          <a:bodyPr wrap="none" lIns="90000" tIns="45000" rIns="90000" bIns="45000" anchor="ctr"/>
          <a:lstStyle/>
          <a:p>
            <a:pPr>
              <a:buFont typeface="Symbol"/>
              <a:buChar char=""/>
            </a:pPr>
            <a:r>
              <a:rPr lang="nl-NL">
                <a:solidFill>
                  <a:srgbClr val="000000"/>
                </a:solidFill>
                <a:latin typeface="Arial"/>
              </a:rPr>
              <a:t> </a:t>
            </a:r>
            <a:r>
              <a:rPr lang="nl-NL" sz="1400">
                <a:solidFill>
                  <a:srgbClr val="404040"/>
                </a:solidFill>
                <a:latin typeface="Arial"/>
              </a:rPr>
              <a:t>Personal profile</a:t>
            </a:r>
            <a:endParaRPr/>
          </a:p>
        </p:txBody>
      </p:sp>
      <p:sp>
        <p:nvSpPr>
          <p:cNvPr id="326" name="CustomShape 6"/>
          <p:cNvSpPr/>
          <p:nvPr/>
        </p:nvSpPr>
        <p:spPr>
          <a:xfrm>
            <a:off x="1258200" y="3213720"/>
            <a:ext cx="2789280" cy="820440"/>
          </a:xfrm>
          <a:prstGeom prst="rect">
            <a:avLst/>
          </a:prstGeom>
        </p:spPr>
        <p:txBody>
          <a:bodyPr wrap="none" lIns="90000" tIns="45000" rIns="90000" bIns="45000" anchor="ctr"/>
          <a:lstStyle/>
          <a:p>
            <a:pPr>
              <a:buFont typeface="Arial Unicode MS"/>
              <a:buChar char="-"/>
            </a:pPr>
            <a:r>
              <a:rPr lang="nl-NL" sz="1200">
                <a:solidFill>
                  <a:srgbClr val="000000"/>
                </a:solidFill>
                <a:latin typeface="Arial"/>
              </a:rPr>
              <a:t>  </a:t>
            </a:r>
            <a:r>
              <a:rPr lang="nl-NL" sz="1200">
                <a:solidFill>
                  <a:srgbClr val="404040"/>
                </a:solidFill>
                <a:latin typeface="Arial"/>
              </a:rPr>
              <a:t>Mention your goal and your skills: </a:t>
            </a:r>
            <a:endParaRPr/>
          </a:p>
          <a:p>
            <a:pPr>
              <a:buFont typeface="Arial Unicode MS"/>
              <a:buChar char="-"/>
            </a:pPr>
            <a:r>
              <a:rPr lang="nl-NL" sz="1200">
                <a:solidFill>
                  <a:srgbClr val="404040"/>
                </a:solidFill>
                <a:latin typeface="Arial"/>
              </a:rPr>
              <a:t>  Pro-active</a:t>
            </a:r>
            <a:endParaRPr/>
          </a:p>
          <a:p>
            <a:pPr>
              <a:buFont typeface="Arial Unicode MS"/>
              <a:buChar char="-"/>
            </a:pPr>
            <a:r>
              <a:rPr lang="nl-NL" sz="1200">
                <a:solidFill>
                  <a:srgbClr val="404040"/>
                </a:solidFill>
                <a:latin typeface="Arial"/>
              </a:rPr>
              <a:t>  Organized</a:t>
            </a:r>
            <a:endParaRPr/>
          </a:p>
          <a:p>
            <a:pPr>
              <a:buFont typeface="Arial Unicode MS"/>
              <a:buChar char="-"/>
            </a:pPr>
            <a:r>
              <a:rPr lang="nl-NL" sz="1200">
                <a:solidFill>
                  <a:srgbClr val="404040"/>
                </a:solidFill>
                <a:latin typeface="Arial"/>
              </a:rPr>
              <a:t>  Eyes for details</a:t>
            </a:r>
            <a:endParaRPr/>
          </a:p>
        </p:txBody>
      </p:sp>
      <p:sp>
        <p:nvSpPr>
          <p:cNvPr id="327" name="CustomShape 7"/>
          <p:cNvSpPr/>
          <p:nvPr/>
        </p:nvSpPr>
        <p:spPr>
          <a:xfrm>
            <a:off x="1059120" y="4221720"/>
            <a:ext cx="1254960" cy="364680"/>
          </a:xfrm>
          <a:prstGeom prst="rect">
            <a:avLst/>
          </a:prstGeom>
        </p:spPr>
        <p:txBody>
          <a:bodyPr wrap="none" lIns="90000" tIns="45000" rIns="90000" bIns="45000" anchor="ctr"/>
          <a:lstStyle/>
          <a:p>
            <a:pPr>
              <a:buFont typeface="Symbol"/>
              <a:buChar char=""/>
            </a:pPr>
            <a:r>
              <a:rPr lang="nl-NL">
                <a:solidFill>
                  <a:srgbClr val="000000"/>
                </a:solidFill>
                <a:latin typeface="Arial"/>
              </a:rPr>
              <a:t> </a:t>
            </a:r>
            <a:r>
              <a:rPr lang="nl-NL" sz="1400">
                <a:solidFill>
                  <a:srgbClr val="404040"/>
                </a:solidFill>
                <a:latin typeface="Arial"/>
              </a:rPr>
              <a:t>Education</a:t>
            </a:r>
            <a:endParaRPr/>
          </a:p>
        </p:txBody>
      </p:sp>
      <p:sp>
        <p:nvSpPr>
          <p:cNvPr id="328" name="CustomShape 8"/>
          <p:cNvSpPr/>
          <p:nvPr/>
        </p:nvSpPr>
        <p:spPr>
          <a:xfrm>
            <a:off x="1252800" y="4582440"/>
            <a:ext cx="1126800" cy="637920"/>
          </a:xfrm>
          <a:prstGeom prst="rect">
            <a:avLst/>
          </a:prstGeom>
        </p:spPr>
        <p:txBody>
          <a:bodyPr wrap="none" lIns="90000" tIns="45000" rIns="90000" bIns="45000" anchor="ctr"/>
          <a:lstStyle/>
          <a:p>
            <a:pPr>
              <a:buFont typeface="Arial"/>
              <a:buChar char="-"/>
            </a:pPr>
            <a:r>
              <a:rPr lang="nl-NL" sz="1100">
                <a:solidFill>
                  <a:srgbClr val="404040"/>
                </a:solidFill>
                <a:latin typeface="Calibri"/>
              </a:rPr>
              <a:t>  </a:t>
            </a:r>
            <a:r>
              <a:rPr lang="nl-NL" sz="1200">
                <a:solidFill>
                  <a:srgbClr val="404040"/>
                </a:solidFill>
                <a:latin typeface="Arial"/>
              </a:rPr>
              <a:t>University</a:t>
            </a:r>
            <a:endParaRPr/>
          </a:p>
          <a:p>
            <a:pPr>
              <a:buFont typeface="Arial"/>
              <a:buChar char="-"/>
            </a:pPr>
            <a:r>
              <a:rPr lang="nl-NL" sz="1200">
                <a:solidFill>
                  <a:srgbClr val="404040"/>
                </a:solidFill>
                <a:latin typeface="Arial"/>
              </a:rPr>
              <a:t>  Schools</a:t>
            </a:r>
            <a:endParaRPr/>
          </a:p>
          <a:p>
            <a:pPr>
              <a:buFont typeface="Arial"/>
              <a:buChar char="-"/>
            </a:pPr>
            <a:r>
              <a:rPr lang="nl-NL" sz="1200">
                <a:solidFill>
                  <a:srgbClr val="404040"/>
                </a:solidFill>
                <a:latin typeface="Arial"/>
              </a:rPr>
              <a:t>  Courses</a:t>
            </a:r>
            <a:endParaRPr/>
          </a:p>
        </p:txBody>
      </p:sp>
    </p:spTree>
  </p:cSld>
  <p:clrMapOvr>
    <a:masterClrMapping/>
  </p:clrMapOvr>
  <p:transition>
    <p:pull dir="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 name="TextShape 1"/>
          <p:cNvSpPr txBox="1"/>
          <p:nvPr/>
        </p:nvSpPr>
        <p:spPr>
          <a:xfrm>
            <a:off x="457200" y="571680"/>
            <a:ext cx="8229240" cy="428400"/>
          </a:xfrm>
          <a:prstGeom prst="rect">
            <a:avLst/>
          </a:prstGeom>
        </p:spPr>
        <p:txBody>
          <a:bodyPr/>
          <a:lstStyle/>
          <a:p>
            <a:pPr algn="ctr"/>
            <a:r>
              <a:rPr lang="nl-NL" sz="2000" b="1">
                <a:solidFill>
                  <a:srgbClr val="FF0000"/>
                </a:solidFill>
                <a:latin typeface="Corbel"/>
              </a:rPr>
              <a:t> CV</a:t>
            </a:r>
            <a:endParaRPr/>
          </a:p>
        </p:txBody>
      </p:sp>
      <p:sp>
        <p:nvSpPr>
          <p:cNvPr id="330" name="CustomShape 2"/>
          <p:cNvSpPr/>
          <p:nvPr/>
        </p:nvSpPr>
        <p:spPr>
          <a:xfrm>
            <a:off x="1184400" y="1254600"/>
            <a:ext cx="1776240" cy="303480"/>
          </a:xfrm>
          <a:prstGeom prst="rect">
            <a:avLst/>
          </a:prstGeom>
        </p:spPr>
        <p:txBody>
          <a:bodyPr wrap="none" lIns="90000" tIns="45000" rIns="90000" bIns="45000" anchor="ctr"/>
          <a:lstStyle/>
          <a:p>
            <a:pPr>
              <a:buFont typeface="Symbol"/>
              <a:buChar char=""/>
            </a:pPr>
            <a:r>
              <a:rPr lang="nl-NL" sz="1200">
                <a:solidFill>
                  <a:srgbClr val="000000"/>
                </a:solidFill>
                <a:latin typeface="Arial"/>
              </a:rPr>
              <a:t> </a:t>
            </a:r>
            <a:r>
              <a:rPr lang="nl-NL" sz="1400">
                <a:solidFill>
                  <a:srgbClr val="000000"/>
                </a:solidFill>
                <a:latin typeface="Arial"/>
              </a:rPr>
              <a:t>Work experience</a:t>
            </a:r>
            <a:endParaRPr/>
          </a:p>
        </p:txBody>
      </p:sp>
      <p:sp>
        <p:nvSpPr>
          <p:cNvPr id="331" name="CustomShape 3"/>
          <p:cNvSpPr/>
          <p:nvPr/>
        </p:nvSpPr>
        <p:spPr>
          <a:xfrm>
            <a:off x="1299960" y="4001400"/>
            <a:ext cx="1343160" cy="364680"/>
          </a:xfrm>
          <a:prstGeom prst="rect">
            <a:avLst/>
          </a:prstGeom>
        </p:spPr>
        <p:txBody>
          <a:bodyPr wrap="none" lIns="90000" tIns="45000" rIns="90000" bIns="45000" anchor="ctr"/>
          <a:lstStyle/>
          <a:p>
            <a:pPr>
              <a:buFont typeface="Symbol"/>
              <a:buChar char=""/>
            </a:pPr>
            <a:r>
              <a:rPr lang="nl-NL">
                <a:solidFill>
                  <a:srgbClr val="000000"/>
                </a:solidFill>
                <a:latin typeface="Arial"/>
              </a:rPr>
              <a:t> </a:t>
            </a:r>
            <a:r>
              <a:rPr lang="nl-NL" sz="1400">
                <a:solidFill>
                  <a:srgbClr val="000000"/>
                </a:solidFill>
                <a:latin typeface="Arial"/>
              </a:rPr>
              <a:t>Languages</a:t>
            </a:r>
            <a:endParaRPr/>
          </a:p>
        </p:txBody>
      </p:sp>
      <p:sp>
        <p:nvSpPr>
          <p:cNvPr id="332" name="CustomShape 4"/>
          <p:cNvSpPr/>
          <p:nvPr/>
        </p:nvSpPr>
        <p:spPr>
          <a:xfrm>
            <a:off x="1571760" y="4447440"/>
            <a:ext cx="1626840" cy="820440"/>
          </a:xfrm>
          <a:prstGeom prst="rect">
            <a:avLst/>
          </a:prstGeom>
        </p:spPr>
        <p:txBody>
          <a:bodyPr lIns="90000" tIns="45000" rIns="90000" bIns="45000" anchor="ctr"/>
          <a:lstStyle/>
          <a:p>
            <a:pPr>
              <a:buFont typeface="Arial Unicode MS"/>
              <a:buChar char="-"/>
            </a:pPr>
            <a:r>
              <a:rPr lang="nl-NL" sz="1200">
                <a:solidFill>
                  <a:srgbClr val="000000"/>
                </a:solidFill>
                <a:latin typeface="Arial"/>
              </a:rPr>
              <a:t>  English native</a:t>
            </a:r>
            <a:endParaRPr/>
          </a:p>
          <a:p>
            <a:pPr>
              <a:buFont typeface="Arial Unicode MS"/>
              <a:buChar char="-"/>
            </a:pPr>
            <a:r>
              <a:rPr lang="nl-NL" sz="1200">
                <a:solidFill>
                  <a:srgbClr val="000000"/>
                </a:solidFill>
                <a:latin typeface="Arial"/>
              </a:rPr>
              <a:t>  German advanced</a:t>
            </a:r>
            <a:endParaRPr/>
          </a:p>
          <a:p>
            <a:pPr>
              <a:buFont typeface="Arial Unicode MS"/>
              <a:buChar char="-"/>
            </a:pPr>
            <a:r>
              <a:rPr lang="nl-NL" sz="1200">
                <a:solidFill>
                  <a:srgbClr val="000000"/>
                </a:solidFill>
                <a:latin typeface="Arial"/>
              </a:rPr>
              <a:t>  Dutch beginner</a:t>
            </a:r>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0907" y="2060848"/>
            <a:ext cx="7354887" cy="188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 name="TextShape 1"/>
          <p:cNvSpPr txBox="1"/>
          <p:nvPr/>
        </p:nvSpPr>
        <p:spPr>
          <a:xfrm>
            <a:off x="468360" y="620640"/>
            <a:ext cx="8229240" cy="345600"/>
          </a:xfrm>
          <a:prstGeom prst="rect">
            <a:avLst/>
          </a:prstGeom>
        </p:spPr>
        <p:txBody>
          <a:bodyPr/>
          <a:lstStyle/>
          <a:p>
            <a:pPr algn="ctr"/>
            <a:r>
              <a:rPr lang="nl-NL" sz="2000" b="1">
                <a:solidFill>
                  <a:srgbClr val="FF0000"/>
                </a:solidFill>
                <a:latin typeface="Corbel"/>
              </a:rPr>
              <a:t>CV</a:t>
            </a:r>
            <a:endParaRPr/>
          </a:p>
        </p:txBody>
      </p:sp>
      <p:sp>
        <p:nvSpPr>
          <p:cNvPr id="334" name="CustomShape 2"/>
          <p:cNvSpPr/>
          <p:nvPr/>
        </p:nvSpPr>
        <p:spPr>
          <a:xfrm>
            <a:off x="1050480" y="1685880"/>
            <a:ext cx="3952800" cy="516600"/>
          </a:xfrm>
          <a:prstGeom prst="rect">
            <a:avLst/>
          </a:prstGeom>
        </p:spPr>
        <p:txBody>
          <a:bodyPr wrap="none" lIns="90000" tIns="45000" rIns="90000" bIns="45000" anchor="ctr"/>
          <a:lstStyle/>
          <a:p>
            <a:pPr>
              <a:buFont typeface="Symbol"/>
              <a:buChar char=""/>
            </a:pPr>
            <a:r>
              <a:rPr lang="nl-NL" sz="1400">
                <a:solidFill>
                  <a:srgbClr val="000000"/>
                </a:solidFill>
                <a:latin typeface="Arial"/>
              </a:rPr>
              <a:t>  Computer skills</a:t>
            </a:r>
            <a:endParaRPr/>
          </a:p>
          <a:p>
            <a:r>
              <a:rPr lang="nl-NL" sz="1400">
                <a:solidFill>
                  <a:srgbClr val="000000"/>
                </a:solidFill>
                <a:latin typeface="Arial"/>
              </a:rPr>
              <a:t>    </a:t>
            </a:r>
            <a:r>
              <a:rPr lang="nl-NL" sz="1200">
                <a:solidFill>
                  <a:srgbClr val="000000"/>
                </a:solidFill>
                <a:latin typeface="Arial"/>
              </a:rPr>
              <a:t>Ms Word, Excel, Powerpoint, SAP,   Photoshop,  etc.</a:t>
            </a:r>
            <a:endParaRPr/>
          </a:p>
        </p:txBody>
      </p:sp>
      <p:sp>
        <p:nvSpPr>
          <p:cNvPr id="335" name="CustomShape 3"/>
          <p:cNvSpPr/>
          <p:nvPr/>
        </p:nvSpPr>
        <p:spPr>
          <a:xfrm>
            <a:off x="1047600" y="2341800"/>
            <a:ext cx="2651040" cy="516600"/>
          </a:xfrm>
          <a:prstGeom prst="rect">
            <a:avLst/>
          </a:prstGeom>
        </p:spPr>
        <p:txBody>
          <a:bodyPr wrap="none" lIns="90000" tIns="45000" rIns="90000" bIns="45000" anchor="ctr"/>
          <a:lstStyle/>
          <a:p>
            <a:pPr>
              <a:buFont typeface="Symbol"/>
              <a:buChar char=""/>
            </a:pPr>
            <a:r>
              <a:rPr lang="nl-NL" sz="1400">
                <a:solidFill>
                  <a:srgbClr val="000000"/>
                </a:solidFill>
                <a:latin typeface="Arial"/>
              </a:rPr>
              <a:t>  Achievements</a:t>
            </a:r>
            <a:endParaRPr/>
          </a:p>
          <a:p>
            <a:r>
              <a:rPr lang="nl-NL" sz="1400">
                <a:solidFill>
                  <a:srgbClr val="000000"/>
                </a:solidFill>
                <a:latin typeface="Arial"/>
              </a:rPr>
              <a:t>    </a:t>
            </a:r>
            <a:r>
              <a:rPr lang="nl-NL" sz="1200">
                <a:solidFill>
                  <a:srgbClr val="000000"/>
                </a:solidFill>
                <a:latin typeface="Arial"/>
              </a:rPr>
              <a:t>School awards, Work awards, etc</a:t>
            </a:r>
            <a:endParaRPr/>
          </a:p>
        </p:txBody>
      </p:sp>
      <p:sp>
        <p:nvSpPr>
          <p:cNvPr id="336" name="CustomShape 4"/>
          <p:cNvSpPr/>
          <p:nvPr/>
        </p:nvSpPr>
        <p:spPr>
          <a:xfrm>
            <a:off x="994320" y="3028320"/>
            <a:ext cx="1100880" cy="303480"/>
          </a:xfrm>
          <a:prstGeom prst="rect">
            <a:avLst/>
          </a:prstGeom>
        </p:spPr>
        <p:txBody>
          <a:bodyPr wrap="none" lIns="90000" tIns="45000" rIns="90000" bIns="45000" anchor="ctr"/>
          <a:lstStyle/>
          <a:p>
            <a:pPr algn="ctr">
              <a:buFont typeface="Symbol"/>
              <a:buChar char=""/>
            </a:pPr>
            <a:r>
              <a:rPr lang="nl-NL" sz="1400">
                <a:solidFill>
                  <a:srgbClr val="000000"/>
                </a:solidFill>
                <a:latin typeface="Arial"/>
              </a:rPr>
              <a:t> Hobbies</a:t>
            </a:r>
            <a:endParaRPr/>
          </a:p>
        </p:txBody>
      </p:sp>
      <p:sp>
        <p:nvSpPr>
          <p:cNvPr id="337" name="CustomShape 5"/>
          <p:cNvSpPr/>
          <p:nvPr/>
        </p:nvSpPr>
        <p:spPr>
          <a:xfrm>
            <a:off x="1000080" y="3786120"/>
            <a:ext cx="6984720" cy="1049400"/>
          </a:xfrm>
          <a:prstGeom prst="rect">
            <a:avLst/>
          </a:prstGeom>
        </p:spPr>
        <p:txBody>
          <a:bodyPr lIns="90000" tIns="45000" rIns="90000" bIns="45000" anchor="ctr"/>
          <a:lstStyle/>
          <a:p>
            <a:pPr>
              <a:lnSpc>
                <a:spcPct val="150000"/>
              </a:lnSpc>
            </a:pPr>
            <a:r>
              <a:rPr lang="nl-NL" sz="1400" i="1" dirty="0">
                <a:solidFill>
                  <a:srgbClr val="000000"/>
                </a:solidFill>
                <a:latin typeface="Arial"/>
              </a:rPr>
              <a:t>“Before applying for a job take time to look at the job description again to see if your CV matches the keywords and phrases that the employers and recruitment agencies are looking for! Make sure the keywords appear in your CV!...”</a:t>
            </a:r>
            <a:endParaRPr dirty="0"/>
          </a:p>
        </p:txBody>
      </p:sp>
    </p:spTree>
  </p:cSld>
  <p:clrMapOvr>
    <a:masterClrMapping/>
  </p:clrMapOvr>
  <p:transition>
    <p:pull dir="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 name="TextShape 1"/>
          <p:cNvSpPr txBox="1"/>
          <p:nvPr/>
        </p:nvSpPr>
        <p:spPr>
          <a:xfrm>
            <a:off x="395280" y="635040"/>
            <a:ext cx="8229240" cy="417240"/>
          </a:xfrm>
          <a:prstGeom prst="rect">
            <a:avLst/>
          </a:prstGeom>
        </p:spPr>
        <p:txBody>
          <a:bodyPr/>
          <a:lstStyle/>
          <a:p>
            <a:pPr algn="ctr"/>
            <a:r>
              <a:rPr lang="nl-NL" sz="2000" b="1">
                <a:solidFill>
                  <a:srgbClr val="FF0000"/>
                </a:solidFill>
                <a:latin typeface="Corbel"/>
              </a:rPr>
              <a:t>CV and cover letter</a:t>
            </a:r>
            <a:endParaRPr/>
          </a:p>
        </p:txBody>
      </p:sp>
      <p:sp>
        <p:nvSpPr>
          <p:cNvPr id="339" name="CustomShape 2"/>
          <p:cNvSpPr/>
          <p:nvPr/>
        </p:nvSpPr>
        <p:spPr>
          <a:xfrm>
            <a:off x="1258920" y="1743120"/>
            <a:ext cx="6312960" cy="857160"/>
          </a:xfrm>
          <a:prstGeom prst="rect">
            <a:avLst/>
          </a:prstGeom>
        </p:spPr>
        <p:txBody>
          <a:bodyPr lIns="90000" tIns="45000" rIns="90000" bIns="45000" anchor="ctr"/>
          <a:lstStyle/>
          <a:p>
            <a:pPr algn="just">
              <a:lnSpc>
                <a:spcPct val="120000"/>
              </a:lnSpc>
            </a:pPr>
            <a:r>
              <a:rPr lang="nl-NL" sz="1400" i="1">
                <a:solidFill>
                  <a:srgbClr val="000000"/>
                </a:solidFill>
                <a:latin typeface="Arial"/>
              </a:rPr>
              <a:t>‘Cover letter is an integral part of your job application. It should refer to your present and future plans, showing your prospective employers what you want to do now and what you will do for them in the future</a:t>
            </a:r>
            <a:r>
              <a:rPr lang="nl-NL" sz="1400">
                <a:solidFill>
                  <a:srgbClr val="000000"/>
                </a:solidFill>
                <a:latin typeface="Arial"/>
              </a:rPr>
              <a:t>’.</a:t>
            </a:r>
            <a:endParaRPr/>
          </a:p>
        </p:txBody>
      </p:sp>
      <p:sp>
        <p:nvSpPr>
          <p:cNvPr id="340" name="CustomShape 3"/>
          <p:cNvSpPr/>
          <p:nvPr/>
        </p:nvSpPr>
        <p:spPr>
          <a:xfrm>
            <a:off x="1701000" y="2908800"/>
            <a:ext cx="5227560" cy="1369080"/>
          </a:xfrm>
          <a:prstGeom prst="rect">
            <a:avLst/>
          </a:prstGeom>
        </p:spPr>
        <p:txBody>
          <a:bodyPr wrap="none" lIns="90000" tIns="45000" rIns="90000" bIns="45000" anchor="ctr"/>
          <a:lstStyle/>
          <a:p>
            <a:pPr>
              <a:lnSpc>
                <a:spcPct val="150000"/>
              </a:lnSpc>
              <a:buFont typeface="Symbol"/>
              <a:buChar char=""/>
            </a:pPr>
            <a:r>
              <a:rPr lang="nl-NL" sz="1400">
                <a:solidFill>
                  <a:srgbClr val="000000"/>
                </a:solidFill>
                <a:latin typeface="Arial"/>
              </a:rPr>
              <a:t>  Brief self introduction</a:t>
            </a:r>
            <a:endParaRPr/>
          </a:p>
          <a:p>
            <a:pPr>
              <a:lnSpc>
                <a:spcPct val="150000"/>
              </a:lnSpc>
              <a:buFont typeface="Symbol"/>
              <a:buChar char=""/>
            </a:pPr>
            <a:r>
              <a:rPr lang="nl-NL" sz="1400">
                <a:solidFill>
                  <a:srgbClr val="000000"/>
                </a:solidFill>
                <a:latin typeface="Arial"/>
              </a:rPr>
              <a:t>  Short description of education, skills and other  relevant info</a:t>
            </a:r>
            <a:endParaRPr/>
          </a:p>
          <a:p>
            <a:pPr>
              <a:lnSpc>
                <a:spcPct val="150000"/>
              </a:lnSpc>
              <a:buFont typeface="Symbol"/>
              <a:buChar char=""/>
            </a:pPr>
            <a:r>
              <a:rPr lang="nl-NL" sz="1400">
                <a:solidFill>
                  <a:srgbClr val="000000"/>
                </a:solidFill>
                <a:latin typeface="Arial"/>
              </a:rPr>
              <a:t>  Closing indicating your contact details</a:t>
            </a:r>
            <a:endParaRPr/>
          </a:p>
          <a:p>
            <a:pPr>
              <a:lnSpc>
                <a:spcPct val="150000"/>
              </a:lnSpc>
              <a:buFont typeface="Symbol"/>
              <a:buChar char=""/>
            </a:pPr>
            <a:r>
              <a:rPr lang="nl-NL" sz="1400">
                <a:solidFill>
                  <a:srgbClr val="000000"/>
                </a:solidFill>
                <a:latin typeface="Arial"/>
              </a:rPr>
              <a:t>  Use key words!</a:t>
            </a:r>
            <a:endParaRPr/>
          </a:p>
        </p:txBody>
      </p:sp>
    </p:spTree>
  </p:cSld>
  <p:clrMapOvr>
    <a:masterClrMapping/>
  </p:clrMapOvr>
  <p:transition>
    <p:pull dir="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0"/>
                                        </p:tgtEl>
                                        <p:attrNameLst>
                                          <p:attrName>style.visibility</p:attrName>
                                        </p:attrNameLst>
                                      </p:cBhvr>
                                      <p:to>
                                        <p:strVal val="visible"/>
                                      </p:to>
                                    </p:set>
                                    <p:anim calcmode="lin" valueType="num">
                                      <p:cBhvr additive="repl">
                                        <p:cTn id="7" dur="500" fill="hold"/>
                                        <p:tgtEl>
                                          <p:spTgt spid="340"/>
                                        </p:tgtEl>
                                        <p:attrNameLst>
                                          <p:attrName>ppt_x</p:attrName>
                                        </p:attrNameLst>
                                      </p:cBhvr>
                                      <p:tavLst>
                                        <p:tav tm="0">
                                          <p:val>
                                            <p:strVal val="#ppt_x"/>
                                          </p:val>
                                        </p:tav>
                                        <p:tav tm="100000">
                                          <p:val>
                                            <p:strVal val="#ppt_x"/>
                                          </p:val>
                                        </p:tav>
                                      </p:tavLst>
                                    </p:anim>
                                    <p:anim calcmode="lin" valueType="num">
                                      <p:cBhvr additive="repl">
                                        <p:cTn id="8" dur="500" fill="hold"/>
                                        <p:tgtEl>
                                          <p:spTgt spid="3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 name="TextShape 1"/>
          <p:cNvSpPr txBox="1"/>
          <p:nvPr/>
        </p:nvSpPr>
        <p:spPr>
          <a:xfrm>
            <a:off x="468360" y="620640"/>
            <a:ext cx="8229240" cy="345600"/>
          </a:xfrm>
          <a:prstGeom prst="rect">
            <a:avLst/>
          </a:prstGeom>
        </p:spPr>
        <p:txBody>
          <a:bodyPr/>
          <a:lstStyle/>
          <a:p>
            <a:pPr algn="ctr"/>
            <a:r>
              <a:rPr lang="nl-NL" sz="2000" b="1">
                <a:solidFill>
                  <a:srgbClr val="FF0000"/>
                </a:solidFill>
                <a:latin typeface="Corbel"/>
              </a:rPr>
              <a:t>Career counselling</a:t>
            </a:r>
            <a:endParaRPr/>
          </a:p>
        </p:txBody>
      </p:sp>
      <p:sp>
        <p:nvSpPr>
          <p:cNvPr id="342" name="CustomShape 2"/>
          <p:cNvSpPr/>
          <p:nvPr/>
        </p:nvSpPr>
        <p:spPr>
          <a:xfrm>
            <a:off x="1857240" y="1720800"/>
            <a:ext cx="6214680" cy="2008440"/>
          </a:xfrm>
          <a:prstGeom prst="rect">
            <a:avLst/>
          </a:prstGeom>
        </p:spPr>
        <p:txBody>
          <a:bodyPr lIns="90000" tIns="45000" rIns="90000" bIns="45000"/>
          <a:lstStyle/>
          <a:p>
            <a:pPr>
              <a:buFont typeface="Symbol"/>
              <a:buChar char=""/>
            </a:pPr>
            <a:r>
              <a:rPr lang="nl-NL" sz="1400">
                <a:solidFill>
                  <a:srgbClr val="404040"/>
                </a:solidFill>
                <a:latin typeface="Arial"/>
              </a:rPr>
              <a:t>  Career development </a:t>
            </a:r>
            <a:endParaRPr/>
          </a:p>
          <a:p>
            <a:pPr>
              <a:buFont typeface="Symbol"/>
              <a:buChar char=""/>
            </a:pPr>
            <a:r>
              <a:rPr lang="nl-NL" sz="1400">
                <a:solidFill>
                  <a:srgbClr val="404040"/>
                </a:solidFill>
                <a:latin typeface="Arial"/>
              </a:rPr>
              <a:t>  Job analysis </a:t>
            </a:r>
            <a:endParaRPr/>
          </a:p>
          <a:p>
            <a:pPr>
              <a:buFont typeface="Symbol"/>
              <a:buChar char=""/>
            </a:pPr>
            <a:r>
              <a:rPr lang="nl-NL" sz="1400">
                <a:solidFill>
                  <a:srgbClr val="404040"/>
                </a:solidFill>
                <a:latin typeface="Arial"/>
              </a:rPr>
              <a:t>  List of companies </a:t>
            </a:r>
            <a:endParaRPr/>
          </a:p>
          <a:p>
            <a:pPr>
              <a:buFont typeface="Symbol"/>
              <a:buChar char=""/>
            </a:pPr>
            <a:r>
              <a:rPr lang="nl-NL" sz="1400">
                <a:solidFill>
                  <a:srgbClr val="404040"/>
                </a:solidFill>
                <a:latin typeface="Arial"/>
              </a:rPr>
              <a:t>  Search channels (job boards, recruitment agencies) </a:t>
            </a:r>
            <a:endParaRPr/>
          </a:p>
          <a:p>
            <a:pPr>
              <a:buFont typeface="Symbol"/>
              <a:buChar char=""/>
            </a:pPr>
            <a:r>
              <a:rPr lang="nl-NL" sz="1400">
                <a:solidFill>
                  <a:srgbClr val="404040"/>
                </a:solidFill>
                <a:latin typeface="Arial"/>
              </a:rPr>
              <a:t>  Creating search agents and RSS feeds (for Dutch boards and agencies) </a:t>
            </a:r>
            <a:endParaRPr/>
          </a:p>
          <a:p>
            <a:pPr>
              <a:buFont typeface="Symbol"/>
              <a:buChar char=""/>
            </a:pPr>
            <a:r>
              <a:rPr lang="nl-NL" sz="1400">
                <a:solidFill>
                  <a:srgbClr val="404040"/>
                </a:solidFill>
                <a:latin typeface="Arial"/>
              </a:rPr>
              <a:t>  CV optimalisation </a:t>
            </a:r>
            <a:endParaRPr/>
          </a:p>
          <a:p>
            <a:pPr>
              <a:buFont typeface="Symbol"/>
              <a:buChar char=""/>
            </a:pPr>
            <a:r>
              <a:rPr lang="nl-NL" sz="1400">
                <a:solidFill>
                  <a:srgbClr val="404040"/>
                </a:solidFill>
                <a:latin typeface="Arial"/>
              </a:rPr>
              <a:t>  Motivation letters </a:t>
            </a:r>
            <a:endParaRPr/>
          </a:p>
          <a:p>
            <a:pPr>
              <a:buFont typeface="Symbol"/>
              <a:buChar char=""/>
            </a:pPr>
            <a:r>
              <a:rPr lang="nl-NL" sz="1400">
                <a:solidFill>
                  <a:srgbClr val="404040"/>
                </a:solidFill>
                <a:latin typeface="Arial"/>
              </a:rPr>
              <a:t>  Interview training (one on one) </a:t>
            </a:r>
            <a:endParaRPr/>
          </a:p>
          <a:p>
            <a:pPr>
              <a:buFont typeface="Symbol"/>
              <a:buChar char=""/>
            </a:pPr>
            <a:r>
              <a:rPr lang="nl-NL" sz="1400">
                <a:solidFill>
                  <a:srgbClr val="404040"/>
                </a:solidFill>
                <a:latin typeface="Arial"/>
              </a:rPr>
              <a:t>  IRO (individual reintegration agreement)</a:t>
            </a:r>
            <a:endParaRPr/>
          </a:p>
        </p:txBody>
      </p:sp>
    </p:spTree>
  </p:cSld>
  <p:clrMapOvr>
    <a:masterClrMapping/>
  </p:clrMapOvr>
  <p:transition>
    <p:pull dir="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 name="CustomShape 1"/>
          <p:cNvSpPr/>
          <p:nvPr/>
        </p:nvSpPr>
        <p:spPr>
          <a:xfrm>
            <a:off x="1571760" y="1928880"/>
            <a:ext cx="6286320" cy="364680"/>
          </a:xfrm>
          <a:prstGeom prst="rect">
            <a:avLst/>
          </a:prstGeom>
        </p:spPr>
        <p:txBody>
          <a:bodyPr lIns="90000" tIns="45000" rIns="90000" bIns="45000"/>
          <a:lstStyle/>
          <a:p>
            <a:pPr algn="ctr"/>
            <a:r>
              <a:rPr lang="nl-NL">
                <a:solidFill>
                  <a:srgbClr val="404040"/>
                </a:solidFill>
                <a:latin typeface="Arial"/>
              </a:rPr>
              <a:t>THANK YOU FOR YOUR ATTENTION!</a:t>
            </a:r>
            <a:endParaRPr/>
          </a:p>
        </p:txBody>
      </p:sp>
      <p:sp>
        <p:nvSpPr>
          <p:cNvPr id="344" name="CustomShape 2"/>
          <p:cNvSpPr/>
          <p:nvPr/>
        </p:nvSpPr>
        <p:spPr>
          <a:xfrm>
            <a:off x="2286000" y="3071880"/>
            <a:ext cx="5000400" cy="395280"/>
          </a:xfrm>
          <a:prstGeom prst="rect">
            <a:avLst/>
          </a:prstGeom>
        </p:spPr>
        <p:txBody>
          <a:bodyPr lIns="90000" tIns="45000" rIns="90000" bIns="45000"/>
          <a:lstStyle/>
          <a:p>
            <a:pPr algn="ctr"/>
            <a:r>
              <a:rPr lang="nl-NL">
                <a:solidFill>
                  <a:srgbClr val="404040"/>
                </a:solidFill>
                <a:latin typeface="Arial"/>
              </a:rPr>
              <a:t>GOOD LUCK IN YOUR SEARCH FOR JOBS</a:t>
            </a:r>
            <a:r>
              <a:rPr lang="nl-NL" sz="2000">
                <a:solidFill>
                  <a:srgbClr val="404040"/>
                </a:solidFill>
                <a:latin typeface="Arial"/>
              </a:rPr>
              <a:t>!</a:t>
            </a:r>
            <a:endParaRPr/>
          </a:p>
        </p:txBody>
      </p:sp>
      <p:sp>
        <p:nvSpPr>
          <p:cNvPr id="345" name="CustomShape 3"/>
          <p:cNvSpPr/>
          <p:nvPr/>
        </p:nvSpPr>
        <p:spPr>
          <a:xfrm>
            <a:off x="5857920" y="4572000"/>
            <a:ext cx="2999880" cy="364680"/>
          </a:xfrm>
          <a:prstGeom prst="rect">
            <a:avLst/>
          </a:prstGeom>
        </p:spPr>
        <p:txBody>
          <a:bodyPr lIns="90000" tIns="45000" rIns="90000" bIns="45000"/>
          <a:lstStyle/>
          <a:p>
            <a:r>
              <a:rPr lang="nl-NL">
                <a:solidFill>
                  <a:srgbClr val="404040"/>
                </a:solidFill>
                <a:latin typeface="Arial"/>
              </a:rPr>
              <a:t>Together Abroad</a:t>
            </a:r>
            <a:endParaRPr/>
          </a:p>
        </p:txBody>
      </p:sp>
    </p:spTree>
  </p:cSld>
  <p:clrMapOvr>
    <a:masterClrMapping/>
  </p:clrMapOvr>
  <p:transition>
    <p:pull dir="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3"/>
                                        </p:tgtEl>
                                        <p:attrNameLst>
                                          <p:attrName>style.visibility</p:attrName>
                                        </p:attrNameLst>
                                      </p:cBhvr>
                                      <p:to>
                                        <p:strVal val="visible"/>
                                      </p:to>
                                    </p:set>
                                    <p:anim calcmode="lin" valueType="num">
                                      <p:cBhvr additive="repl">
                                        <p:cTn id="7" dur="500" fill="hold"/>
                                        <p:tgtEl>
                                          <p:spTgt spid="343"/>
                                        </p:tgtEl>
                                        <p:attrNameLst>
                                          <p:attrName>ppt_x</p:attrName>
                                        </p:attrNameLst>
                                      </p:cBhvr>
                                      <p:tavLst>
                                        <p:tav tm="0">
                                          <p:val>
                                            <p:strVal val="#ppt_x"/>
                                          </p:val>
                                        </p:tav>
                                        <p:tav tm="100000">
                                          <p:val>
                                            <p:strVal val="#ppt_x"/>
                                          </p:val>
                                        </p:tav>
                                      </p:tavLst>
                                    </p:anim>
                                    <p:anim calcmode="lin" valueType="num">
                                      <p:cBhvr additive="repl">
                                        <p:cTn id="8" dur="500" fill="hold"/>
                                        <p:tgtEl>
                                          <p:spTgt spid="34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4"/>
                                        </p:tgtEl>
                                        <p:attrNameLst>
                                          <p:attrName>style.visibility</p:attrName>
                                        </p:attrNameLst>
                                      </p:cBhvr>
                                      <p:to>
                                        <p:strVal val="visible"/>
                                      </p:to>
                                    </p:set>
                                    <p:anim calcmode="lin" valueType="num">
                                      <p:cBhvr additive="repl">
                                        <p:cTn id="13" dur="500" fill="hold"/>
                                        <p:tgtEl>
                                          <p:spTgt spid="344"/>
                                        </p:tgtEl>
                                        <p:attrNameLst>
                                          <p:attrName>ppt_x</p:attrName>
                                        </p:attrNameLst>
                                      </p:cBhvr>
                                      <p:tavLst>
                                        <p:tav tm="0">
                                          <p:val>
                                            <p:strVal val="#ppt_x"/>
                                          </p:val>
                                        </p:tav>
                                        <p:tav tm="100000">
                                          <p:val>
                                            <p:strVal val="#ppt_x"/>
                                          </p:val>
                                        </p:tav>
                                      </p:tavLst>
                                    </p:anim>
                                    <p:anim calcmode="lin" valueType="num">
                                      <p:cBhvr additive="repl">
                                        <p:cTn id="14" dur="500" fill="hold"/>
                                        <p:tgtEl>
                                          <p:spTgt spid="34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mph" presetSubtype="2" fill="hold" nodeType="clickEffect">
                                  <p:stCondLst>
                                    <p:cond delay="0"/>
                                  </p:stCondLst>
                                  <p:childTnLst>
                                    <p:anim calcmode="lin" valueType="num">
                                      <p:cBhvr additive="repl">
                                        <p:cTn id="18" dur="2000" fill="hold"/>
                                        <p:tgtEl>
                                          <p:spTgt spid="344"/>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45"/>
                                        </p:tgtEl>
                                        <p:attrNameLst>
                                          <p:attrName>style.visibility</p:attrName>
                                        </p:attrNameLst>
                                      </p:cBhvr>
                                      <p:to>
                                        <p:strVal val="visible"/>
                                      </p:to>
                                    </p:set>
                                    <p:anim calcmode="lin" valueType="num">
                                      <p:cBhvr additive="repl">
                                        <p:cTn id="23" dur="500" fill="hold"/>
                                        <p:tgtEl>
                                          <p:spTgt spid="345"/>
                                        </p:tgtEl>
                                        <p:attrNameLst>
                                          <p:attrName>ppt_x</p:attrName>
                                        </p:attrNameLst>
                                      </p:cBhvr>
                                      <p:tavLst>
                                        <p:tav tm="0">
                                          <p:val>
                                            <p:strVal val="#ppt_x"/>
                                          </p:val>
                                        </p:tav>
                                        <p:tav tm="100000">
                                          <p:val>
                                            <p:strVal val="#ppt_x"/>
                                          </p:val>
                                        </p:tav>
                                      </p:tavLst>
                                    </p:anim>
                                    <p:anim calcmode="lin" valueType="num">
                                      <p:cBhvr additive="repl">
                                        <p:cTn id="24" dur="500" fill="hold"/>
                                        <p:tgtEl>
                                          <p:spTgt spid="3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TotalTime>
  <Words>1537</Words>
  <Application>Microsoft Office PowerPoint</Application>
  <PresentationFormat>On-screen Show (4:3)</PresentationFormat>
  <Paragraphs>265</Paragraphs>
  <Slides>55</Slides>
  <Notes>22</Notes>
  <HiddenSlides>0</HiddenSlides>
  <MMClips>0</MMClips>
  <ScaleCrop>false</ScaleCrop>
  <HeadingPairs>
    <vt:vector size="4" baseType="variant">
      <vt:variant>
        <vt:lpstr>Theme</vt:lpstr>
      </vt:variant>
      <vt:variant>
        <vt:i4>4</vt:i4>
      </vt:variant>
      <vt:variant>
        <vt:lpstr>Slide Titles</vt:lpstr>
      </vt:variant>
      <vt:variant>
        <vt:i4>55</vt:i4>
      </vt:variant>
    </vt:vector>
  </HeadingPairs>
  <TitlesOfParts>
    <vt:vector size="59" baseType="lpstr">
      <vt:lpstr>Office Theme</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Hugo</dc:creator>
  <cp:lastModifiedBy>Hugo</cp:lastModifiedBy>
  <cp:revision>12</cp:revision>
  <dcterms:modified xsi:type="dcterms:W3CDTF">2012-02-17T11:35:53Z</dcterms:modified>
</cp:coreProperties>
</file>