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Lst>
  <p:notesMasterIdLst>
    <p:notesMasterId r:id="rId52"/>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2" d="100"/>
          <a:sy n="112" d="100"/>
        </p:scale>
        <p:origin x="-1584"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2" name="PlaceHolder 1"/>
          <p:cNvSpPr>
            <a:spLocks noGrp="1"/>
          </p:cNvSpPr>
          <p:nvPr>
            <p:ph type="body"/>
          </p:nvPr>
        </p:nvSpPr>
        <p:spPr>
          <a:xfrm>
            <a:off x="756000" y="5078520"/>
            <a:ext cx="6047640" cy="4811040"/>
          </a:xfrm>
          <a:prstGeom prst="rect">
            <a:avLst/>
          </a:prstGeom>
        </p:spPr>
        <p:txBody>
          <a:bodyPr wrap="none" lIns="0" tIns="0" rIns="0" bIns="0"/>
          <a:lstStyle/>
          <a:p>
            <a:r>
              <a:rPr lang="nl-NL"/>
              <a:t>Click to edit the notes format</a:t>
            </a:r>
            <a:endParaRPr/>
          </a:p>
        </p:txBody>
      </p:sp>
      <p:sp>
        <p:nvSpPr>
          <p:cNvPr id="163" name="PlaceHolder 2"/>
          <p:cNvSpPr>
            <a:spLocks noGrp="1"/>
          </p:cNvSpPr>
          <p:nvPr>
            <p:ph type="hdr"/>
          </p:nvPr>
        </p:nvSpPr>
        <p:spPr>
          <a:xfrm>
            <a:off x="0" y="0"/>
            <a:ext cx="3280680" cy="534240"/>
          </a:xfrm>
          <a:prstGeom prst="rect">
            <a:avLst/>
          </a:prstGeom>
        </p:spPr>
        <p:txBody>
          <a:bodyPr wrap="none" lIns="0" tIns="0" rIns="0" bIns="0"/>
          <a:lstStyle/>
          <a:p>
            <a:r>
              <a:rPr lang="nl-NL"/>
              <a:t>&lt;header&gt;</a:t>
            </a:r>
            <a:endParaRPr/>
          </a:p>
        </p:txBody>
      </p:sp>
      <p:sp>
        <p:nvSpPr>
          <p:cNvPr id="164" name="PlaceHolder 3"/>
          <p:cNvSpPr>
            <a:spLocks noGrp="1"/>
          </p:cNvSpPr>
          <p:nvPr>
            <p:ph type="dt"/>
          </p:nvPr>
        </p:nvSpPr>
        <p:spPr>
          <a:xfrm>
            <a:off x="4278960" y="0"/>
            <a:ext cx="3280680" cy="534240"/>
          </a:xfrm>
          <a:prstGeom prst="rect">
            <a:avLst/>
          </a:prstGeom>
        </p:spPr>
        <p:txBody>
          <a:bodyPr wrap="none" lIns="0" tIns="0" rIns="0" bIns="0"/>
          <a:lstStyle/>
          <a:p>
            <a:pPr algn="r"/>
            <a:r>
              <a:rPr lang="nl-NL"/>
              <a:t>&lt;date/time&gt;</a:t>
            </a:r>
            <a:endParaRPr/>
          </a:p>
        </p:txBody>
      </p:sp>
      <p:sp>
        <p:nvSpPr>
          <p:cNvPr id="165" name="PlaceHolder 4"/>
          <p:cNvSpPr>
            <a:spLocks noGrp="1"/>
          </p:cNvSpPr>
          <p:nvPr>
            <p:ph type="ftr"/>
          </p:nvPr>
        </p:nvSpPr>
        <p:spPr>
          <a:xfrm>
            <a:off x="0" y="10157400"/>
            <a:ext cx="3280680" cy="534240"/>
          </a:xfrm>
          <a:prstGeom prst="rect">
            <a:avLst/>
          </a:prstGeom>
        </p:spPr>
        <p:txBody>
          <a:bodyPr wrap="none" lIns="0" tIns="0" rIns="0" bIns="0" anchor="b"/>
          <a:lstStyle/>
          <a:p>
            <a:r>
              <a:rPr lang="nl-NL"/>
              <a:t>&lt;footer&gt;</a:t>
            </a:r>
            <a:endParaRPr/>
          </a:p>
        </p:txBody>
      </p:sp>
      <p:sp>
        <p:nvSpPr>
          <p:cNvPr id="166" name="PlaceHolder 5"/>
          <p:cNvSpPr>
            <a:spLocks noGrp="1"/>
          </p:cNvSpPr>
          <p:nvPr>
            <p:ph type="sldNum"/>
          </p:nvPr>
        </p:nvSpPr>
        <p:spPr>
          <a:xfrm>
            <a:off x="4278960" y="10157400"/>
            <a:ext cx="3280680" cy="534240"/>
          </a:xfrm>
          <a:prstGeom prst="rect">
            <a:avLst/>
          </a:prstGeom>
        </p:spPr>
        <p:txBody>
          <a:bodyPr wrap="none" lIns="0" tIns="0" rIns="0" bIns="0" anchor="b"/>
          <a:lstStyle/>
          <a:p>
            <a:pPr algn="r"/>
            <a:fld id="{A1517171-0141-41A1-8131-41C19131D1B1}" type="slidenum">
              <a:rPr lang="nl-NL"/>
              <a:t>‹#›</a:t>
            </a:fld>
            <a:endParaRPr/>
          </a:p>
        </p:txBody>
      </p:sp>
    </p:spTree>
    <p:extLst>
      <p:ext uri="{BB962C8B-B14F-4D97-AF65-F5344CB8AC3E}">
        <p14:creationId xmlns:p14="http://schemas.microsoft.com/office/powerpoint/2010/main" val="921958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2"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4"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6"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8"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0"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2"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4"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6"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8"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0"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2"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4"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6"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8"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0" name="CustomShape 2"/>
          <p:cNvSpPr/>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9"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1"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3"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4"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6" name="PlaceHolder 1"/>
          <p:cNvSpPr>
            <a:spLocks noGrp="1"/>
          </p:cNvSpPr>
          <p:nvPr>
            <p:ph type="subTitle"/>
          </p:nvPr>
        </p:nvSpPr>
        <p:spPr>
          <a:xfrm>
            <a:off x="457200" y="273600"/>
            <a:ext cx="8229240" cy="5856840"/>
          </a:xfrm>
          <a:prstGeom prst="rect">
            <a:avLst/>
          </a:prstGeom>
        </p:spPr>
        <p:txBody>
          <a:bodyPr wrap="none"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9"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20"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22"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2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24"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26"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2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28"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30"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31"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3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3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35"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36"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3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3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49"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51"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53"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54"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6" name="PlaceHolder 1"/>
          <p:cNvSpPr>
            <a:spLocks noGrp="1"/>
          </p:cNvSpPr>
          <p:nvPr>
            <p:ph type="subTitle"/>
          </p:nvPr>
        </p:nvSpPr>
        <p:spPr>
          <a:xfrm>
            <a:off x="457200" y="273600"/>
            <a:ext cx="8229240" cy="5856840"/>
          </a:xfrm>
          <a:prstGeom prst="rect">
            <a:avLst/>
          </a:prstGeom>
        </p:spPr>
        <p:txBody>
          <a:bodyPr wrap="none" lIns="0" tIns="0" rIns="0" bIns="0" anchor="ctr"/>
          <a:lstStyle/>
          <a:p>
            <a:pPr algn="ct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5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59"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60"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62"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6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64"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66"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6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68"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70"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71"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7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75"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76"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7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9"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90"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92"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94"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95"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6"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7" name="PlaceHolder 1"/>
          <p:cNvSpPr>
            <a:spLocks noGrp="1"/>
          </p:cNvSpPr>
          <p:nvPr>
            <p:ph type="subTitle"/>
          </p:nvPr>
        </p:nvSpPr>
        <p:spPr>
          <a:xfrm>
            <a:off x="457200" y="273600"/>
            <a:ext cx="8229240" cy="5856840"/>
          </a:xfrm>
          <a:prstGeom prst="rect">
            <a:avLst/>
          </a:prstGeom>
        </p:spPr>
        <p:txBody>
          <a:bodyPr wrap="none" lIns="0" tIns="0" rIns="0" bIns="0" anchor="ctr"/>
          <a:lstStyle/>
          <a:p>
            <a:pPr algn="ct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99"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00"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01"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03"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0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05"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07"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08"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09"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11"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12"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14"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15"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16"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17"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8"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19"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20"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0"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31"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33"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35"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36"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8" name="PlaceHolder 1"/>
          <p:cNvSpPr>
            <a:spLocks noGrp="1"/>
          </p:cNvSpPr>
          <p:nvPr>
            <p:ph type="subTitle"/>
          </p:nvPr>
        </p:nvSpPr>
        <p:spPr>
          <a:xfrm>
            <a:off x="457200" y="273600"/>
            <a:ext cx="8229240" cy="5856840"/>
          </a:xfrm>
          <a:prstGeom prst="rect">
            <a:avLst/>
          </a:prstGeom>
        </p:spPr>
        <p:txBody>
          <a:bodyPr wrap="none" lIns="0" tIns="0" rIns="0" bIns="0" anchor="ctr"/>
          <a:lstStyle/>
          <a:p>
            <a:pPr algn="ct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4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41"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42"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3"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44"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45"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46"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4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4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0"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52"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53"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4"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5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56"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7"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58"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457200" y="273600"/>
            <a:ext cx="8229240" cy="1145160"/>
          </a:xfrm>
          <a:prstGeom prst="rect">
            <a:avLst/>
          </a:prstGeom>
        </p:spPr>
        <p:txBody>
          <a:bodyPr wrap="none" lIns="0" tIns="0" rIns="0" bIns="0" anchor="ctr"/>
          <a:lstStyle/>
          <a:p>
            <a:endParaRPr/>
          </a:p>
        </p:txBody>
      </p:sp>
      <p:sp>
        <p:nvSpPr>
          <p:cNvPr id="16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6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jpeg"/><Relationship Id="rId2" Type="http://schemas.openxmlformats.org/officeDocument/2006/relationships/slideLayout" Target="../slideLayouts/slideLayout14.xml"/><Relationship Id="rId16"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w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4.jpeg"/><Relationship Id="rId2" Type="http://schemas.openxmlformats.org/officeDocument/2006/relationships/slideLayout" Target="../slideLayouts/slideLayout26.xml"/><Relationship Id="rId16" Type="http://schemas.openxmlformats.org/officeDocument/2006/relationships/image" Target="../media/image3.jpe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wm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image" Target="../media/image4.jpeg"/><Relationship Id="rId2" Type="http://schemas.openxmlformats.org/officeDocument/2006/relationships/slideLayout" Target="../slideLayouts/slideLayout38.xml"/><Relationship Id="rId16" Type="http://schemas.openxmlformats.org/officeDocument/2006/relationships/image" Target="../media/image3.jpe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jpe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9"/>
          <p:cNvPicPr/>
          <p:nvPr/>
        </p:nvPicPr>
        <p:blipFill>
          <a:blip r:embed="rId14"/>
          <a:stretch>
            <a:fillRect/>
          </a:stretch>
        </p:blipFill>
        <p:spPr>
          <a:xfrm>
            <a:off x="539640" y="446040"/>
            <a:ext cx="1437480" cy="561240"/>
          </a:xfrm>
          <a:prstGeom prst="rect">
            <a:avLst/>
          </a:prstGeom>
        </p:spPr>
      </p:pic>
      <p:pic>
        <p:nvPicPr>
          <p:cNvPr id="9" name="Picture 10"/>
          <p:cNvPicPr/>
          <p:nvPr/>
        </p:nvPicPr>
        <p:blipFill>
          <a:blip r:embed="rId15"/>
          <a:stretch>
            <a:fillRect/>
          </a:stretch>
        </p:blipFill>
        <p:spPr>
          <a:xfrm>
            <a:off x="1079280" y="805680"/>
            <a:ext cx="119520" cy="119520"/>
          </a:xfrm>
          <a:prstGeom prst="rect">
            <a:avLst/>
          </a:prstGeom>
        </p:spPr>
      </p:pic>
      <p:pic>
        <p:nvPicPr>
          <p:cNvPr id="2" name="Picture 11"/>
          <p:cNvPicPr/>
          <p:nvPr/>
        </p:nvPicPr>
        <p:blipFill>
          <a:blip r:embed="rId16"/>
          <a:stretch>
            <a:fillRect/>
          </a:stretch>
        </p:blipFill>
        <p:spPr>
          <a:xfrm>
            <a:off x="5681520" y="0"/>
            <a:ext cx="3461760" cy="936000"/>
          </a:xfrm>
          <a:prstGeom prst="rect">
            <a:avLst/>
          </a:prstGeom>
        </p:spPr>
      </p:pic>
      <p:sp>
        <p:nvSpPr>
          <p:cNvPr id="3" name="Line 1"/>
          <p:cNvSpPr/>
          <p:nvPr/>
        </p:nvSpPr>
        <p:spPr>
          <a:xfrm>
            <a:off x="1258560" y="981000"/>
            <a:ext cx="7885440" cy="0"/>
          </a:xfrm>
          <a:prstGeom prst="line">
            <a:avLst/>
          </a:prstGeom>
          <a:ln w="12600">
            <a:solidFill>
              <a:srgbClr val="CC3300"/>
            </a:solidFill>
            <a:round/>
          </a:ln>
        </p:spPr>
      </p:sp>
      <p:sp>
        <p:nvSpPr>
          <p:cNvPr id="4" name="CustomShape 2"/>
          <p:cNvSpPr/>
          <p:nvPr/>
        </p:nvSpPr>
        <p:spPr>
          <a:xfrm>
            <a:off x="0" y="6453360"/>
            <a:ext cx="9143280" cy="403920"/>
          </a:xfrm>
          <a:prstGeom prst="rect">
            <a:avLst/>
          </a:prstGeom>
          <a:solidFill>
            <a:srgbClr val="CC0000"/>
          </a:solidFill>
        </p:spPr>
      </p:sp>
      <p:pic>
        <p:nvPicPr>
          <p:cNvPr id="5" name="Picture 7"/>
          <p:cNvPicPr/>
          <p:nvPr/>
        </p:nvPicPr>
        <p:blipFill>
          <a:blip r:embed="rId17"/>
          <a:stretch>
            <a:fillRect/>
          </a:stretch>
        </p:blipFill>
        <p:spPr>
          <a:xfrm>
            <a:off x="1962000" y="3860640"/>
            <a:ext cx="7181280" cy="2580480"/>
          </a:xfrm>
          <a:prstGeom prst="rect">
            <a:avLst/>
          </a:prstGeom>
        </p:spPr>
      </p:pic>
      <p:sp>
        <p:nvSpPr>
          <p:cNvPr id="6" name="PlaceHolder 3"/>
          <p:cNvSpPr>
            <a:spLocks noGrp="1"/>
          </p:cNvSpPr>
          <p:nvPr>
            <p:ph type="title"/>
          </p:nvPr>
        </p:nvSpPr>
        <p:spPr>
          <a:xfrm>
            <a:off x="457200" y="273600"/>
            <a:ext cx="8229240" cy="1144800"/>
          </a:xfrm>
          <a:prstGeom prst="rect">
            <a:avLst/>
          </a:prstGeom>
        </p:spPr>
        <p:txBody>
          <a:bodyPr wrap="none" lIns="0" tIns="0" rIns="0" bIns="0" anchor="ctr"/>
          <a:lstStyle/>
          <a:p>
            <a:r>
              <a:rPr lang="nl-NL"/>
              <a:t>Click to edit the title text format</a:t>
            </a:r>
            <a:endParaRPr/>
          </a:p>
        </p:txBody>
      </p:sp>
      <p:sp>
        <p:nvSpPr>
          <p:cNvPr id="7" name="PlaceHolder 4"/>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0" name="Picture 9"/>
          <p:cNvPicPr/>
          <p:nvPr/>
        </p:nvPicPr>
        <p:blipFill>
          <a:blip r:embed="rId14"/>
          <a:stretch>
            <a:fillRect/>
          </a:stretch>
        </p:blipFill>
        <p:spPr>
          <a:xfrm>
            <a:off x="539640" y="446040"/>
            <a:ext cx="1437480" cy="561240"/>
          </a:xfrm>
          <a:prstGeom prst="rect">
            <a:avLst/>
          </a:prstGeom>
        </p:spPr>
      </p:pic>
      <p:pic>
        <p:nvPicPr>
          <p:cNvPr id="41" name="Picture 10"/>
          <p:cNvPicPr/>
          <p:nvPr/>
        </p:nvPicPr>
        <p:blipFill>
          <a:blip r:embed="rId15"/>
          <a:stretch>
            <a:fillRect/>
          </a:stretch>
        </p:blipFill>
        <p:spPr>
          <a:xfrm>
            <a:off x="1079280" y="805680"/>
            <a:ext cx="119520" cy="119520"/>
          </a:xfrm>
          <a:prstGeom prst="rect">
            <a:avLst/>
          </a:prstGeom>
        </p:spPr>
      </p:pic>
      <p:pic>
        <p:nvPicPr>
          <p:cNvPr id="42" name="Picture 11"/>
          <p:cNvPicPr/>
          <p:nvPr/>
        </p:nvPicPr>
        <p:blipFill>
          <a:blip r:embed="rId16"/>
          <a:stretch>
            <a:fillRect/>
          </a:stretch>
        </p:blipFill>
        <p:spPr>
          <a:xfrm>
            <a:off x="5681520" y="0"/>
            <a:ext cx="3461760" cy="936000"/>
          </a:xfrm>
          <a:prstGeom prst="rect">
            <a:avLst/>
          </a:prstGeom>
        </p:spPr>
      </p:pic>
      <p:sp>
        <p:nvSpPr>
          <p:cNvPr id="43" name="Line 1"/>
          <p:cNvSpPr/>
          <p:nvPr/>
        </p:nvSpPr>
        <p:spPr>
          <a:xfrm>
            <a:off x="1258560" y="981000"/>
            <a:ext cx="7885440" cy="0"/>
          </a:xfrm>
          <a:prstGeom prst="line">
            <a:avLst/>
          </a:prstGeom>
          <a:ln w="12600">
            <a:solidFill>
              <a:srgbClr val="CC3300"/>
            </a:solidFill>
            <a:round/>
          </a:ln>
        </p:spPr>
      </p:sp>
      <p:sp>
        <p:nvSpPr>
          <p:cNvPr id="44" name="CustomShape 2"/>
          <p:cNvSpPr/>
          <p:nvPr/>
        </p:nvSpPr>
        <p:spPr>
          <a:xfrm>
            <a:off x="0" y="6453360"/>
            <a:ext cx="9143280" cy="403920"/>
          </a:xfrm>
          <a:prstGeom prst="rect">
            <a:avLst/>
          </a:prstGeom>
          <a:solidFill>
            <a:srgbClr val="CC0000"/>
          </a:solidFill>
        </p:spPr>
      </p:sp>
      <p:pic>
        <p:nvPicPr>
          <p:cNvPr id="45" name="Picture 7"/>
          <p:cNvPicPr/>
          <p:nvPr/>
        </p:nvPicPr>
        <p:blipFill>
          <a:blip r:embed="rId17"/>
          <a:stretch>
            <a:fillRect/>
          </a:stretch>
        </p:blipFill>
        <p:spPr>
          <a:xfrm>
            <a:off x="1962000" y="3860640"/>
            <a:ext cx="7181280" cy="2580480"/>
          </a:xfrm>
          <a:prstGeom prst="rect">
            <a:avLst/>
          </a:prstGeom>
        </p:spPr>
      </p:pic>
      <p:sp>
        <p:nvSpPr>
          <p:cNvPr id="46" name="PlaceHolder 3"/>
          <p:cNvSpPr>
            <a:spLocks noGrp="1"/>
          </p:cNvSpPr>
          <p:nvPr>
            <p:ph type="title"/>
          </p:nvPr>
        </p:nvSpPr>
        <p:spPr>
          <a:xfrm>
            <a:off x="457200" y="273600"/>
            <a:ext cx="8229240" cy="1144800"/>
          </a:xfrm>
          <a:prstGeom prst="rect">
            <a:avLst/>
          </a:prstGeom>
        </p:spPr>
        <p:txBody>
          <a:bodyPr wrap="none" lIns="0" tIns="0" rIns="0" bIns="0" anchor="ctr"/>
          <a:lstStyle/>
          <a:p>
            <a:r>
              <a:rPr lang="nl-NL"/>
              <a:t>Click to edit the title text format</a:t>
            </a:r>
            <a:endParaRPr/>
          </a:p>
        </p:txBody>
      </p:sp>
      <p:sp>
        <p:nvSpPr>
          <p:cNvPr id="47" name="PlaceHolder 4"/>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0" name="Picture 9"/>
          <p:cNvPicPr/>
          <p:nvPr/>
        </p:nvPicPr>
        <p:blipFill>
          <a:blip r:embed="rId14"/>
          <a:stretch>
            <a:fillRect/>
          </a:stretch>
        </p:blipFill>
        <p:spPr>
          <a:xfrm>
            <a:off x="539640" y="446040"/>
            <a:ext cx="1437480" cy="561240"/>
          </a:xfrm>
          <a:prstGeom prst="rect">
            <a:avLst/>
          </a:prstGeom>
        </p:spPr>
      </p:pic>
      <p:pic>
        <p:nvPicPr>
          <p:cNvPr id="81" name="Picture 10"/>
          <p:cNvPicPr/>
          <p:nvPr/>
        </p:nvPicPr>
        <p:blipFill>
          <a:blip r:embed="rId15"/>
          <a:stretch>
            <a:fillRect/>
          </a:stretch>
        </p:blipFill>
        <p:spPr>
          <a:xfrm>
            <a:off x="1079280" y="805680"/>
            <a:ext cx="119520" cy="119520"/>
          </a:xfrm>
          <a:prstGeom prst="rect">
            <a:avLst/>
          </a:prstGeom>
        </p:spPr>
      </p:pic>
      <p:pic>
        <p:nvPicPr>
          <p:cNvPr id="82" name="Picture 11"/>
          <p:cNvPicPr/>
          <p:nvPr/>
        </p:nvPicPr>
        <p:blipFill>
          <a:blip r:embed="rId16"/>
          <a:stretch>
            <a:fillRect/>
          </a:stretch>
        </p:blipFill>
        <p:spPr>
          <a:xfrm>
            <a:off x="5681520" y="0"/>
            <a:ext cx="3461760" cy="936000"/>
          </a:xfrm>
          <a:prstGeom prst="rect">
            <a:avLst/>
          </a:prstGeom>
        </p:spPr>
      </p:pic>
      <p:sp>
        <p:nvSpPr>
          <p:cNvPr id="83" name="Line 1"/>
          <p:cNvSpPr/>
          <p:nvPr/>
        </p:nvSpPr>
        <p:spPr>
          <a:xfrm>
            <a:off x="1258560" y="981000"/>
            <a:ext cx="7885440" cy="0"/>
          </a:xfrm>
          <a:prstGeom prst="line">
            <a:avLst/>
          </a:prstGeom>
          <a:ln w="12600">
            <a:solidFill>
              <a:srgbClr val="CC3300"/>
            </a:solidFill>
            <a:round/>
          </a:ln>
        </p:spPr>
      </p:sp>
      <p:sp>
        <p:nvSpPr>
          <p:cNvPr id="84" name="CustomShape 2"/>
          <p:cNvSpPr/>
          <p:nvPr/>
        </p:nvSpPr>
        <p:spPr>
          <a:xfrm>
            <a:off x="0" y="6453360"/>
            <a:ext cx="9143280" cy="403920"/>
          </a:xfrm>
          <a:prstGeom prst="rect">
            <a:avLst/>
          </a:prstGeom>
          <a:solidFill>
            <a:srgbClr val="CC0000"/>
          </a:solidFill>
        </p:spPr>
      </p:sp>
      <p:pic>
        <p:nvPicPr>
          <p:cNvPr id="85" name="Picture 7"/>
          <p:cNvPicPr/>
          <p:nvPr/>
        </p:nvPicPr>
        <p:blipFill>
          <a:blip r:embed="rId17"/>
          <a:stretch>
            <a:fillRect/>
          </a:stretch>
        </p:blipFill>
        <p:spPr>
          <a:xfrm>
            <a:off x="1962000" y="3860640"/>
            <a:ext cx="7181280" cy="2580480"/>
          </a:xfrm>
          <a:prstGeom prst="rect">
            <a:avLst/>
          </a:prstGeom>
        </p:spPr>
      </p:pic>
      <p:sp>
        <p:nvSpPr>
          <p:cNvPr id="86" name="PlaceHolder 3"/>
          <p:cNvSpPr>
            <a:spLocks noGrp="1"/>
          </p:cNvSpPr>
          <p:nvPr>
            <p:ph type="title"/>
          </p:nvPr>
        </p:nvSpPr>
        <p:spPr>
          <a:xfrm>
            <a:off x="457200" y="274680"/>
            <a:ext cx="8228880" cy="1142640"/>
          </a:xfrm>
          <a:prstGeom prst="rect">
            <a:avLst/>
          </a:prstGeom>
        </p:spPr>
        <p:txBody>
          <a:bodyPr wrap="none" lIns="0" tIns="0" rIns="0" bIns="0" anchor="ctr"/>
          <a:lstStyle/>
          <a:p>
            <a:r>
              <a:rPr lang="nl-NL"/>
              <a:t>Click to edit the title text format</a:t>
            </a:r>
            <a:endParaRPr/>
          </a:p>
        </p:txBody>
      </p:sp>
      <p:sp>
        <p:nvSpPr>
          <p:cNvPr id="87" name="PlaceHolder 4"/>
          <p:cNvSpPr>
            <a:spLocks noGrp="1"/>
          </p:cNvSpPr>
          <p:nvPr>
            <p:ph type="body"/>
          </p:nvPr>
        </p:nvSpPr>
        <p:spPr>
          <a:xfrm>
            <a:off x="457200" y="1604520"/>
            <a:ext cx="4015080" cy="4525560"/>
          </a:xfrm>
          <a:prstGeom prst="rect">
            <a:avLst/>
          </a:prstGeom>
        </p:spPr>
        <p:txBody>
          <a:bodyPr wrap="none" lIns="0" tIns="0" rIns="0" bIns="0"/>
          <a:lstStyle/>
          <a:p>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
        <p:nvSpPr>
          <p:cNvPr id="88" name="PlaceHolder 5"/>
          <p:cNvSpPr>
            <a:spLocks noGrp="1"/>
          </p:cNvSpPr>
          <p:nvPr>
            <p:ph type="body"/>
          </p:nvPr>
        </p:nvSpPr>
        <p:spPr>
          <a:xfrm>
            <a:off x="4673520" y="1604520"/>
            <a:ext cx="4015080" cy="4525560"/>
          </a:xfrm>
          <a:prstGeom prst="rect">
            <a:avLst/>
          </a:prstGeom>
        </p:spPr>
        <p:txBody>
          <a:bodyPr wrap="none" lIns="0" tIns="0" rIns="0" bIns="0"/>
          <a:lstStyle/>
          <a:p>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1" name="Picture 9"/>
          <p:cNvPicPr/>
          <p:nvPr/>
        </p:nvPicPr>
        <p:blipFill>
          <a:blip r:embed="rId14"/>
          <a:stretch>
            <a:fillRect/>
          </a:stretch>
        </p:blipFill>
        <p:spPr>
          <a:xfrm>
            <a:off x="539640" y="446040"/>
            <a:ext cx="1437480" cy="561240"/>
          </a:xfrm>
          <a:prstGeom prst="rect">
            <a:avLst/>
          </a:prstGeom>
        </p:spPr>
      </p:pic>
      <p:pic>
        <p:nvPicPr>
          <p:cNvPr id="122" name="Picture 10"/>
          <p:cNvPicPr/>
          <p:nvPr/>
        </p:nvPicPr>
        <p:blipFill>
          <a:blip r:embed="rId15"/>
          <a:stretch>
            <a:fillRect/>
          </a:stretch>
        </p:blipFill>
        <p:spPr>
          <a:xfrm>
            <a:off x="1079280" y="805680"/>
            <a:ext cx="119520" cy="119520"/>
          </a:xfrm>
          <a:prstGeom prst="rect">
            <a:avLst/>
          </a:prstGeom>
        </p:spPr>
      </p:pic>
      <p:pic>
        <p:nvPicPr>
          <p:cNvPr id="123" name="Picture 11"/>
          <p:cNvPicPr/>
          <p:nvPr/>
        </p:nvPicPr>
        <p:blipFill>
          <a:blip r:embed="rId16"/>
          <a:stretch>
            <a:fillRect/>
          </a:stretch>
        </p:blipFill>
        <p:spPr>
          <a:xfrm>
            <a:off x="5681520" y="0"/>
            <a:ext cx="3461760" cy="936000"/>
          </a:xfrm>
          <a:prstGeom prst="rect">
            <a:avLst/>
          </a:prstGeom>
        </p:spPr>
      </p:pic>
      <p:sp>
        <p:nvSpPr>
          <p:cNvPr id="124" name="Line 1"/>
          <p:cNvSpPr/>
          <p:nvPr/>
        </p:nvSpPr>
        <p:spPr>
          <a:xfrm>
            <a:off x="1258560" y="981000"/>
            <a:ext cx="7885440" cy="0"/>
          </a:xfrm>
          <a:prstGeom prst="line">
            <a:avLst/>
          </a:prstGeom>
          <a:ln w="12600">
            <a:solidFill>
              <a:srgbClr val="CC3300"/>
            </a:solidFill>
            <a:round/>
          </a:ln>
        </p:spPr>
      </p:sp>
      <p:sp>
        <p:nvSpPr>
          <p:cNvPr id="125" name="CustomShape 2"/>
          <p:cNvSpPr/>
          <p:nvPr/>
        </p:nvSpPr>
        <p:spPr>
          <a:xfrm>
            <a:off x="0" y="6453360"/>
            <a:ext cx="9143280" cy="403920"/>
          </a:xfrm>
          <a:prstGeom prst="rect">
            <a:avLst/>
          </a:prstGeom>
          <a:solidFill>
            <a:srgbClr val="CC0000"/>
          </a:solidFill>
        </p:spPr>
      </p:sp>
      <p:pic>
        <p:nvPicPr>
          <p:cNvPr id="126" name="Picture 7"/>
          <p:cNvPicPr/>
          <p:nvPr/>
        </p:nvPicPr>
        <p:blipFill>
          <a:blip r:embed="rId17"/>
          <a:stretch>
            <a:fillRect/>
          </a:stretch>
        </p:blipFill>
        <p:spPr>
          <a:xfrm>
            <a:off x="1962000" y="3860640"/>
            <a:ext cx="7181280" cy="2580480"/>
          </a:xfrm>
          <a:prstGeom prst="rect">
            <a:avLst/>
          </a:prstGeom>
        </p:spPr>
      </p:pic>
      <p:sp>
        <p:nvSpPr>
          <p:cNvPr id="127" name="CustomShape 3"/>
          <p:cNvSpPr/>
          <p:nvPr/>
        </p:nvSpPr>
        <p:spPr>
          <a:xfrm>
            <a:off x="457200" y="1600200"/>
            <a:ext cx="8228880" cy="4525200"/>
          </a:xfrm>
          <a:prstGeom prst="rect">
            <a:avLst/>
          </a:prstGeom>
        </p:spPr>
      </p:sp>
      <p:sp>
        <p:nvSpPr>
          <p:cNvPr id="128" name="PlaceHolder 4"/>
          <p:cNvSpPr>
            <a:spLocks noGrp="1"/>
          </p:cNvSpPr>
          <p:nvPr>
            <p:ph type="title"/>
          </p:nvPr>
        </p:nvSpPr>
        <p:spPr>
          <a:xfrm>
            <a:off x="457200" y="273600"/>
            <a:ext cx="8229240" cy="1144800"/>
          </a:xfrm>
          <a:prstGeom prst="rect">
            <a:avLst/>
          </a:prstGeom>
        </p:spPr>
        <p:txBody>
          <a:bodyPr wrap="none" lIns="0" tIns="0" rIns="0" bIns="0" anchor="ctr"/>
          <a:lstStyle/>
          <a:p>
            <a:r>
              <a:rPr lang="nl-NL"/>
              <a:t>Click to edit the title text format</a:t>
            </a:r>
            <a:endParaRPr/>
          </a:p>
        </p:txBody>
      </p:sp>
      <p:sp>
        <p:nvSpPr>
          <p:cNvPr id="129" name="PlaceHolder 5"/>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hyperlink" Target="http://www.kiesjewerkgever.n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kiesjewerkgever.nl/" TargetMode="External"/><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10.xml"/><Relationship Id="rId1" Type="http://schemas.openxmlformats.org/officeDocument/2006/relationships/slideLayout" Target="../slideLayouts/slideLayout28.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11.xml"/><Relationship Id="rId1" Type="http://schemas.openxmlformats.org/officeDocument/2006/relationships/slideLayout" Target="../slideLayouts/slideLayout28.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7.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3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CustomShape 1"/>
          <p:cNvSpPr/>
          <p:nvPr/>
        </p:nvSpPr>
        <p:spPr>
          <a:xfrm>
            <a:off x="1428840" y="2428920"/>
            <a:ext cx="6065280" cy="699480"/>
          </a:xfrm>
          <a:prstGeom prst="rect">
            <a:avLst/>
          </a:prstGeom>
        </p:spPr>
        <p:txBody>
          <a:bodyPr lIns="90000" tIns="45000" rIns="90000" bIns="45000"/>
          <a:lstStyle/>
          <a:p>
            <a:pPr algn="ctr"/>
            <a:r>
              <a:rPr lang="nl-NL" sz="4000">
                <a:solidFill>
                  <a:srgbClr val="4D4D4D"/>
                </a:solidFill>
                <a:latin typeface="MicrogrammaDBolExt"/>
                <a:ea typeface="DejaVu Sans"/>
              </a:rPr>
              <a:t>How to get a job in NL</a:t>
            </a:r>
            <a:endParaRPr/>
          </a:p>
        </p:txBody>
      </p:sp>
      <p:pic>
        <p:nvPicPr>
          <p:cNvPr id="168" name="Picture 10"/>
          <p:cNvPicPr/>
          <p:nvPr/>
        </p:nvPicPr>
        <p:blipFill>
          <a:blip r:embed="rId3"/>
          <a:stretch>
            <a:fillRect/>
          </a:stretch>
        </p:blipFill>
        <p:spPr>
          <a:xfrm>
            <a:off x="5681520" y="0"/>
            <a:ext cx="3461760" cy="936000"/>
          </a:xfrm>
          <a:prstGeom prst="rect">
            <a:avLst/>
          </a:prstGeom>
        </p:spPr>
      </p:pic>
    </p:spTree>
  </p:cSld>
  <p:clrMapOvr>
    <a:masterClrMapping/>
  </p:clrMapOvr>
  <p:transition>
    <p:pull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 name="Picture 11"/>
          <p:cNvPicPr/>
          <p:nvPr/>
        </p:nvPicPr>
        <p:blipFill>
          <a:blip r:embed="rId3"/>
          <a:stretch>
            <a:fillRect/>
          </a:stretch>
        </p:blipFill>
        <p:spPr>
          <a:xfrm>
            <a:off x="5681520" y="0"/>
            <a:ext cx="3461760" cy="936000"/>
          </a:xfrm>
          <a:prstGeom prst="rect">
            <a:avLst/>
          </a:prstGeom>
        </p:spPr>
      </p:pic>
      <p:sp>
        <p:nvSpPr>
          <p:cNvPr id="170" name="CustomShape 1"/>
          <p:cNvSpPr/>
          <p:nvPr/>
        </p:nvSpPr>
        <p:spPr>
          <a:xfrm>
            <a:off x="395280" y="620640"/>
            <a:ext cx="8228880" cy="378720"/>
          </a:xfrm>
          <a:prstGeom prst="rect">
            <a:avLst/>
          </a:prstGeom>
        </p:spPr>
        <p:txBody>
          <a:bodyPr lIns="90000" tIns="45000" rIns="90000" bIns="45000"/>
          <a:lstStyle/>
          <a:p>
            <a:pPr algn="ctr"/>
            <a:r>
              <a:rPr lang="nl-NL" sz="2000" b="1">
                <a:solidFill>
                  <a:srgbClr val="FF0000"/>
                </a:solidFill>
                <a:latin typeface="Corbel"/>
                <a:ea typeface="DejaVu Sans"/>
              </a:rPr>
              <a:t>Content</a:t>
            </a:r>
            <a:endParaRPr/>
          </a:p>
        </p:txBody>
      </p:sp>
      <p:sp>
        <p:nvSpPr>
          <p:cNvPr id="171" name="CustomShape 2"/>
          <p:cNvSpPr/>
          <p:nvPr/>
        </p:nvSpPr>
        <p:spPr>
          <a:xfrm>
            <a:off x="1163160" y="2210040"/>
            <a:ext cx="2116800" cy="333360"/>
          </a:xfrm>
          <a:prstGeom prst="rect">
            <a:avLst/>
          </a:prstGeom>
        </p:spPr>
        <p:txBody>
          <a:bodyPr wrap="none" lIns="90000" tIns="45000" rIns="90000" bIns="45000" anchor="ctr"/>
          <a:lstStyle/>
          <a:p>
            <a:pPr>
              <a:buFont typeface="Symbol"/>
              <a:buChar char=""/>
            </a:pPr>
            <a:r>
              <a:rPr lang="nl-NL" sz="1600">
                <a:solidFill>
                  <a:srgbClr val="404040"/>
                </a:solidFill>
                <a:latin typeface="Calibri"/>
                <a:ea typeface="DejaVu Sans"/>
              </a:rPr>
              <a:t> Employment market</a:t>
            </a:r>
            <a:endParaRPr/>
          </a:p>
        </p:txBody>
      </p:sp>
      <p:sp>
        <p:nvSpPr>
          <p:cNvPr id="172" name="CustomShape 3"/>
          <p:cNvSpPr/>
          <p:nvPr/>
        </p:nvSpPr>
        <p:spPr>
          <a:xfrm>
            <a:off x="1168560" y="2644920"/>
            <a:ext cx="2464560" cy="333360"/>
          </a:xfrm>
          <a:prstGeom prst="rect">
            <a:avLst/>
          </a:prstGeom>
        </p:spPr>
        <p:txBody>
          <a:bodyPr wrap="none" lIns="90000" tIns="45000" rIns="90000" bIns="45000" anchor="ctr"/>
          <a:lstStyle/>
          <a:p>
            <a:pPr>
              <a:buFont typeface="Symbol"/>
              <a:buChar char=""/>
            </a:pPr>
            <a:r>
              <a:rPr lang="nl-NL" sz="1600">
                <a:solidFill>
                  <a:srgbClr val="404040"/>
                </a:solidFill>
                <a:latin typeface="Calibri"/>
                <a:ea typeface="DejaVu Sans"/>
              </a:rPr>
              <a:t> Where to search for jobs</a:t>
            </a:r>
            <a:endParaRPr/>
          </a:p>
        </p:txBody>
      </p:sp>
      <p:sp>
        <p:nvSpPr>
          <p:cNvPr id="173" name="CustomShape 4"/>
          <p:cNvSpPr/>
          <p:nvPr/>
        </p:nvSpPr>
        <p:spPr>
          <a:xfrm>
            <a:off x="1178280" y="3496680"/>
            <a:ext cx="1542240" cy="333360"/>
          </a:xfrm>
          <a:prstGeom prst="rect">
            <a:avLst/>
          </a:prstGeom>
        </p:spPr>
        <p:txBody>
          <a:bodyPr lIns="90000" tIns="45000" rIns="90000" bIns="45000" anchor="ctr"/>
          <a:lstStyle/>
          <a:p>
            <a:pPr>
              <a:buFont typeface="Symbol"/>
              <a:buChar char=""/>
            </a:pPr>
            <a:r>
              <a:rPr lang="nl-NL" sz="1600">
                <a:solidFill>
                  <a:srgbClr val="404040"/>
                </a:solidFill>
                <a:latin typeface="Calibri"/>
                <a:ea typeface="DejaVu Sans"/>
              </a:rPr>
              <a:t> Questions</a:t>
            </a:r>
            <a:endParaRPr/>
          </a:p>
        </p:txBody>
      </p:sp>
      <p:sp>
        <p:nvSpPr>
          <p:cNvPr id="174" name="CustomShape 5"/>
          <p:cNvSpPr/>
          <p:nvPr/>
        </p:nvSpPr>
        <p:spPr>
          <a:xfrm>
            <a:off x="1178280" y="3077640"/>
            <a:ext cx="4824000" cy="333360"/>
          </a:xfrm>
          <a:prstGeom prst="rect">
            <a:avLst/>
          </a:prstGeom>
        </p:spPr>
        <p:txBody>
          <a:bodyPr lIns="90000" tIns="45000" rIns="90000" bIns="45000"/>
          <a:lstStyle/>
          <a:p>
            <a:pPr>
              <a:buFont typeface="Symbol"/>
              <a:buChar char=""/>
            </a:pPr>
            <a:r>
              <a:rPr lang="nl-NL" sz="1600">
                <a:solidFill>
                  <a:srgbClr val="000000"/>
                </a:solidFill>
                <a:latin typeface="Calibri"/>
                <a:ea typeface="DejaVu Sans"/>
              </a:rPr>
              <a:t> </a:t>
            </a:r>
            <a:r>
              <a:rPr lang="nl-NL" sz="1600">
                <a:solidFill>
                  <a:srgbClr val="404040"/>
                </a:solidFill>
                <a:latin typeface="Calibri"/>
                <a:ea typeface="DejaVu Sans"/>
              </a:rPr>
              <a:t>How to search/ Social media recruitment trends</a:t>
            </a:r>
            <a:endParaRPr/>
          </a:p>
        </p:txBody>
      </p:sp>
    </p:spTree>
  </p:cSld>
  <p:clrMapOvr>
    <a:masterClrMapping/>
  </p:clrMapOvr>
  <p:transition>
    <p:pull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CustomShape 1"/>
          <p:cNvSpPr/>
          <p:nvPr/>
        </p:nvSpPr>
        <p:spPr>
          <a:xfrm>
            <a:off x="0" y="0"/>
            <a:ext cx="360" cy="360"/>
          </a:xfrm>
          <a:prstGeom prst="rect">
            <a:avLst/>
          </a:prstGeom>
        </p:spPr>
      </p:sp>
      <p:sp>
        <p:nvSpPr>
          <p:cNvPr id="176" name="CustomShape 2"/>
          <p:cNvSpPr/>
          <p:nvPr/>
        </p:nvSpPr>
        <p:spPr>
          <a:xfrm>
            <a:off x="457200" y="549360"/>
            <a:ext cx="8228880" cy="450000"/>
          </a:xfrm>
          <a:prstGeom prst="rect">
            <a:avLst/>
          </a:prstGeom>
        </p:spPr>
        <p:txBody>
          <a:bodyPr lIns="90000" tIns="45000" rIns="90000" bIns="45000"/>
          <a:lstStyle/>
          <a:p>
            <a:pPr algn="ctr"/>
            <a:r>
              <a:rPr lang="nl-NL" sz="2000" b="1">
                <a:solidFill>
                  <a:srgbClr val="FF0000"/>
                </a:solidFill>
                <a:latin typeface="Corbel"/>
                <a:ea typeface="DejaVu Sans"/>
              </a:rPr>
              <a:t>Employment market</a:t>
            </a:r>
            <a:r>
              <a:rPr lang="nl-NL" sz="2400" b="1">
                <a:solidFill>
                  <a:srgbClr val="FF0000"/>
                </a:solidFill>
                <a:latin typeface="Corbel"/>
                <a:ea typeface="DejaVu Sans"/>
              </a:rPr>
              <a:t> </a:t>
            </a:r>
            <a:endParaRPr/>
          </a:p>
        </p:txBody>
      </p:sp>
      <p:sp>
        <p:nvSpPr>
          <p:cNvPr id="177" name="CustomShape 3"/>
          <p:cNvSpPr/>
          <p:nvPr/>
        </p:nvSpPr>
        <p:spPr>
          <a:xfrm>
            <a:off x="1714680" y="1285920"/>
            <a:ext cx="5643000" cy="851760"/>
          </a:xfrm>
          <a:prstGeom prst="rect">
            <a:avLst/>
          </a:prstGeom>
        </p:spPr>
      </p:sp>
      <p:pic>
        <p:nvPicPr>
          <p:cNvPr id="178" name="Picture 1"/>
          <p:cNvPicPr/>
          <p:nvPr/>
        </p:nvPicPr>
        <p:blipFill>
          <a:blip r:embed="rId3"/>
          <a:stretch>
            <a:fillRect/>
          </a:stretch>
        </p:blipFill>
        <p:spPr>
          <a:xfrm>
            <a:off x="1259640" y="1196640"/>
            <a:ext cx="6840000" cy="4838760"/>
          </a:xfrm>
          <a:prstGeom prst="rect">
            <a:avLst/>
          </a:prstGeom>
        </p:spPr>
      </p:pic>
    </p:spTree>
  </p:cSld>
  <p:clrMapOvr>
    <a:masterClrMapping/>
  </p:clrMapOvr>
  <p:transition>
    <p:pull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ustomShape 1"/>
          <p:cNvSpPr/>
          <p:nvPr/>
        </p:nvSpPr>
        <p:spPr>
          <a:xfrm>
            <a:off x="0" y="0"/>
            <a:ext cx="360" cy="360"/>
          </a:xfrm>
          <a:prstGeom prst="rect">
            <a:avLst/>
          </a:prstGeom>
        </p:spPr>
      </p:sp>
      <p:sp>
        <p:nvSpPr>
          <p:cNvPr id="180" name="CustomShape 2"/>
          <p:cNvSpPr/>
          <p:nvPr/>
        </p:nvSpPr>
        <p:spPr>
          <a:xfrm>
            <a:off x="457200" y="549360"/>
            <a:ext cx="8228880" cy="450000"/>
          </a:xfrm>
          <a:prstGeom prst="rect">
            <a:avLst/>
          </a:prstGeom>
        </p:spPr>
        <p:txBody>
          <a:bodyPr lIns="90000" tIns="45000" rIns="90000" bIns="45000"/>
          <a:lstStyle/>
          <a:p>
            <a:pPr algn="ctr"/>
            <a:r>
              <a:rPr lang="nl-NL" sz="2000" b="1">
                <a:solidFill>
                  <a:srgbClr val="FF0000"/>
                </a:solidFill>
                <a:latin typeface="Corbel"/>
                <a:ea typeface="DejaVu Sans"/>
              </a:rPr>
              <a:t>Employment market</a:t>
            </a:r>
            <a:r>
              <a:rPr lang="nl-NL" sz="2400" b="1">
                <a:solidFill>
                  <a:srgbClr val="FF0000"/>
                </a:solidFill>
                <a:latin typeface="Corbel"/>
                <a:ea typeface="DejaVu Sans"/>
              </a:rPr>
              <a:t> </a:t>
            </a:r>
            <a:endParaRPr/>
          </a:p>
        </p:txBody>
      </p:sp>
      <p:sp>
        <p:nvSpPr>
          <p:cNvPr id="181" name="CustomShape 3"/>
          <p:cNvSpPr/>
          <p:nvPr/>
        </p:nvSpPr>
        <p:spPr>
          <a:xfrm>
            <a:off x="2214720" y="1428840"/>
            <a:ext cx="4285440" cy="364320"/>
          </a:xfrm>
          <a:prstGeom prst="rect">
            <a:avLst/>
          </a:prstGeom>
        </p:spPr>
        <p:txBody>
          <a:bodyPr lIns="90000" tIns="45000" rIns="90000" bIns="45000"/>
          <a:lstStyle/>
          <a:p>
            <a:pPr algn="ctr">
              <a:lnSpc>
                <a:spcPct val="115000"/>
              </a:lnSpc>
            </a:pPr>
            <a:r>
              <a:rPr lang="nl-NL" sz="1600">
                <a:solidFill>
                  <a:srgbClr val="595959"/>
                </a:solidFill>
                <a:latin typeface="Arial"/>
                <a:ea typeface="Calibri"/>
              </a:rPr>
              <a:t>Regional Profiles</a:t>
            </a:r>
            <a:endParaRPr/>
          </a:p>
        </p:txBody>
      </p:sp>
      <p:sp>
        <p:nvSpPr>
          <p:cNvPr id="182" name="CustomShape 4"/>
          <p:cNvSpPr/>
          <p:nvPr/>
        </p:nvSpPr>
        <p:spPr>
          <a:xfrm>
            <a:off x="4424040" y="1917000"/>
            <a:ext cx="3577680" cy="3382200"/>
          </a:xfrm>
          <a:prstGeom prst="rect">
            <a:avLst/>
          </a:prstGeom>
        </p:spPr>
        <p:txBody>
          <a:bodyPr lIns="90000" tIns="45000" rIns="90000" bIns="45000"/>
          <a:lstStyle/>
          <a:p>
            <a:pPr>
              <a:buFont typeface="Arial"/>
              <a:buChar char="•"/>
            </a:pPr>
            <a:r>
              <a:rPr lang="nl-NL">
                <a:solidFill>
                  <a:srgbClr val="404040"/>
                </a:solidFill>
                <a:latin typeface="Arial"/>
                <a:ea typeface="DejaVu Sans"/>
              </a:rPr>
              <a:t>Nothern Netherlands</a:t>
            </a:r>
            <a:endParaRPr/>
          </a:p>
          <a:p>
            <a:pPr>
              <a:buFont typeface="Arial"/>
              <a:buChar char="•"/>
            </a:pPr>
            <a:r>
              <a:rPr lang="nl-NL">
                <a:solidFill>
                  <a:srgbClr val="404040"/>
                </a:solidFill>
                <a:latin typeface="Arial"/>
                <a:ea typeface="DejaVu Sans"/>
              </a:rPr>
              <a:t>East Netherlands</a:t>
            </a:r>
            <a:endParaRPr/>
          </a:p>
          <a:p>
            <a:pPr>
              <a:buFont typeface="Arial"/>
              <a:buChar char="•"/>
            </a:pPr>
            <a:r>
              <a:rPr lang="nl-NL">
                <a:solidFill>
                  <a:srgbClr val="404040"/>
                </a:solidFill>
                <a:latin typeface="Arial"/>
                <a:ea typeface="DejaVu Sans"/>
              </a:rPr>
              <a:t>Province of Flevorland</a:t>
            </a:r>
            <a:endParaRPr/>
          </a:p>
          <a:p>
            <a:pPr>
              <a:buFont typeface="Arial"/>
              <a:buChar char="•"/>
            </a:pPr>
            <a:r>
              <a:rPr lang="nl-NL">
                <a:solidFill>
                  <a:srgbClr val="404040"/>
                </a:solidFill>
                <a:latin typeface="Arial"/>
                <a:ea typeface="DejaVu Sans"/>
              </a:rPr>
              <a:t>Province of Utrecht</a:t>
            </a:r>
            <a:endParaRPr/>
          </a:p>
          <a:p>
            <a:pPr>
              <a:buFont typeface="Arial"/>
              <a:buChar char="•"/>
            </a:pPr>
            <a:r>
              <a:rPr lang="nl-NL">
                <a:solidFill>
                  <a:srgbClr val="404040"/>
                </a:solidFill>
                <a:latin typeface="Arial"/>
                <a:ea typeface="DejaVu Sans"/>
              </a:rPr>
              <a:t>North Holland North</a:t>
            </a:r>
            <a:endParaRPr/>
          </a:p>
          <a:p>
            <a:pPr>
              <a:buFont typeface="Arial"/>
              <a:buChar char="•"/>
            </a:pPr>
            <a:r>
              <a:rPr lang="nl-NL">
                <a:solidFill>
                  <a:srgbClr val="404040"/>
                </a:solidFill>
                <a:latin typeface="Arial"/>
                <a:ea typeface="DejaVu Sans"/>
              </a:rPr>
              <a:t>Amsterdam Metropolitan Area</a:t>
            </a:r>
            <a:endParaRPr/>
          </a:p>
          <a:p>
            <a:pPr>
              <a:buFont typeface="Arial"/>
              <a:buChar char="•"/>
            </a:pPr>
            <a:r>
              <a:rPr lang="nl-NL">
                <a:solidFill>
                  <a:srgbClr val="404040"/>
                </a:solidFill>
                <a:latin typeface="Arial"/>
                <a:ea typeface="DejaVu Sans"/>
              </a:rPr>
              <a:t>Port of Amsterdam</a:t>
            </a:r>
            <a:endParaRPr/>
          </a:p>
          <a:p>
            <a:pPr>
              <a:buFont typeface="Arial"/>
              <a:buChar char="•"/>
            </a:pPr>
            <a:r>
              <a:rPr lang="nl-NL">
                <a:solidFill>
                  <a:srgbClr val="404040"/>
                </a:solidFill>
                <a:latin typeface="Arial"/>
                <a:ea typeface="DejaVu Sans"/>
              </a:rPr>
              <a:t>West Holland</a:t>
            </a:r>
            <a:endParaRPr/>
          </a:p>
          <a:p>
            <a:pPr>
              <a:buFont typeface="Arial"/>
              <a:buChar char="•"/>
            </a:pPr>
            <a:r>
              <a:rPr lang="nl-NL">
                <a:solidFill>
                  <a:srgbClr val="404040"/>
                </a:solidFill>
                <a:latin typeface="Arial"/>
                <a:ea typeface="DejaVu Sans"/>
              </a:rPr>
              <a:t>City of Rotterdam</a:t>
            </a:r>
            <a:endParaRPr/>
          </a:p>
          <a:p>
            <a:pPr>
              <a:buFont typeface="Arial"/>
              <a:buChar char="•"/>
            </a:pPr>
            <a:r>
              <a:rPr lang="nl-NL">
                <a:solidFill>
                  <a:srgbClr val="404040"/>
                </a:solidFill>
                <a:latin typeface="Arial"/>
                <a:ea typeface="DejaVu Sans"/>
              </a:rPr>
              <a:t>Province of Zeeland</a:t>
            </a:r>
            <a:endParaRPr/>
          </a:p>
          <a:p>
            <a:pPr>
              <a:buFont typeface="Arial"/>
              <a:buChar char="•"/>
            </a:pPr>
            <a:r>
              <a:rPr lang="nl-NL">
                <a:solidFill>
                  <a:srgbClr val="404040"/>
                </a:solidFill>
                <a:latin typeface="Arial"/>
                <a:ea typeface="DejaVu Sans"/>
              </a:rPr>
              <a:t>Province of North Brabant</a:t>
            </a:r>
            <a:endParaRPr/>
          </a:p>
          <a:p>
            <a:pPr>
              <a:buFont typeface="Arial"/>
              <a:buChar char="•"/>
            </a:pPr>
            <a:r>
              <a:rPr lang="nl-NL">
                <a:solidFill>
                  <a:srgbClr val="404040"/>
                </a:solidFill>
                <a:latin typeface="Arial"/>
                <a:ea typeface="DejaVu Sans"/>
              </a:rPr>
              <a:t>Province of Limburg</a:t>
            </a:r>
            <a:endParaRPr/>
          </a:p>
        </p:txBody>
      </p:sp>
      <p:pic>
        <p:nvPicPr>
          <p:cNvPr id="183" name="Picture 2"/>
          <p:cNvPicPr/>
          <p:nvPr/>
        </p:nvPicPr>
        <p:blipFill>
          <a:blip r:embed="rId3"/>
          <a:stretch>
            <a:fillRect/>
          </a:stretch>
        </p:blipFill>
        <p:spPr>
          <a:xfrm>
            <a:off x="971640" y="1808640"/>
            <a:ext cx="3215160" cy="3785040"/>
          </a:xfrm>
          <a:prstGeom prst="rect">
            <a:avLst/>
          </a:prstGeom>
        </p:spPr>
      </p:pic>
    </p:spTree>
  </p:cSld>
  <p:clrMapOvr>
    <a:masterClrMapping/>
  </p:clrMapOvr>
  <p:transition>
    <p:pull dir="ld"/>
  </p:transition>
  <p:timing>
    <p:tnLst>
      <p:par>
        <p:cTn id="1" dur="indefinite" restart="never" nodeType="tmRoot">
          <p:childTnLst>
            <p:seq>
              <p:cTn id="2" nodeType="mainSeq">
                <p:childTnLst>
                  <p:par>
                    <p:cTn id="3" fill="freeze">
                      <p:stCondLst>
                        <p:cond delay="indefinite"/>
                      </p:stCondLst>
                      <p:childTnLst>
                        <p:par>
                          <p:cTn id="4"/>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CustomShape 1"/>
          <p:cNvSpPr/>
          <p:nvPr/>
        </p:nvSpPr>
        <p:spPr>
          <a:xfrm>
            <a:off x="0" y="0"/>
            <a:ext cx="360" cy="360"/>
          </a:xfrm>
          <a:prstGeom prst="rect">
            <a:avLst/>
          </a:prstGeom>
        </p:spPr>
      </p:sp>
      <p:sp>
        <p:nvSpPr>
          <p:cNvPr id="185" name="CustomShape 2"/>
          <p:cNvSpPr/>
          <p:nvPr/>
        </p:nvSpPr>
        <p:spPr>
          <a:xfrm>
            <a:off x="457200" y="549360"/>
            <a:ext cx="8228880" cy="450000"/>
          </a:xfrm>
          <a:prstGeom prst="rect">
            <a:avLst/>
          </a:prstGeom>
        </p:spPr>
        <p:txBody>
          <a:bodyPr lIns="90000" tIns="45000" rIns="90000" bIns="45000"/>
          <a:lstStyle/>
          <a:p>
            <a:pPr algn="ctr"/>
            <a:r>
              <a:rPr lang="nl-NL" sz="2000" b="1">
                <a:solidFill>
                  <a:srgbClr val="FF0000"/>
                </a:solidFill>
                <a:latin typeface="Corbel"/>
                <a:ea typeface="DejaVu Sans"/>
              </a:rPr>
              <a:t>Employment market</a:t>
            </a:r>
            <a:r>
              <a:rPr lang="nl-NL" sz="2400" b="1">
                <a:solidFill>
                  <a:srgbClr val="FF0000"/>
                </a:solidFill>
                <a:latin typeface="Corbel"/>
                <a:ea typeface="DejaVu Sans"/>
              </a:rPr>
              <a:t> </a:t>
            </a:r>
            <a:endParaRPr/>
          </a:p>
        </p:txBody>
      </p:sp>
      <p:sp>
        <p:nvSpPr>
          <p:cNvPr id="186" name="CustomShape 3"/>
          <p:cNvSpPr/>
          <p:nvPr/>
        </p:nvSpPr>
        <p:spPr>
          <a:xfrm>
            <a:off x="2214720" y="1428840"/>
            <a:ext cx="4285440" cy="364320"/>
          </a:xfrm>
          <a:prstGeom prst="rect">
            <a:avLst/>
          </a:prstGeom>
        </p:spPr>
        <p:txBody>
          <a:bodyPr lIns="90000" tIns="45000" rIns="90000" bIns="45000"/>
          <a:lstStyle/>
          <a:p>
            <a:pPr algn="ctr"/>
            <a:r>
              <a:rPr lang="nl-NL" sz="1600">
                <a:solidFill>
                  <a:srgbClr val="595959"/>
                </a:solidFill>
                <a:latin typeface="Arial"/>
                <a:ea typeface="DejaVu Sans"/>
              </a:rPr>
              <a:t>Amsterdam port area</a:t>
            </a:r>
            <a:endParaRPr/>
          </a:p>
        </p:txBody>
      </p:sp>
      <p:sp>
        <p:nvSpPr>
          <p:cNvPr id="187" name="CustomShape 4"/>
          <p:cNvSpPr/>
          <p:nvPr/>
        </p:nvSpPr>
        <p:spPr>
          <a:xfrm>
            <a:off x="2145240" y="1793520"/>
            <a:ext cx="4154760" cy="3193200"/>
          </a:xfrm>
          <a:prstGeom prst="rect">
            <a:avLst/>
          </a:prstGeom>
        </p:spPr>
        <p:txBody>
          <a:bodyPr lIns="90000" tIns="45000" rIns="90000" bIns="45000"/>
          <a:lstStyle/>
          <a:p>
            <a:r>
              <a:rPr lang="nl-NL" sz="1200">
                <a:solidFill>
                  <a:srgbClr val="404040"/>
                </a:solidFill>
                <a:latin typeface="Arial"/>
                <a:ea typeface="DejaVu Sans"/>
              </a:rPr>
              <a:t>The Amsterdam port area is one of the world’s key international logistics hubs. It ranks as the 4th port in North Western Europe. The strategic and central location in Europe makes the port easy to reach and ensures excellent connections to all the major European markets.</a:t>
            </a:r>
            <a:endParaRPr/>
          </a:p>
          <a:p>
            <a:endParaRPr/>
          </a:p>
          <a:p>
            <a:r>
              <a:rPr lang="nl-NL" sz="1200" b="1">
                <a:solidFill>
                  <a:srgbClr val="404040"/>
                </a:solidFill>
                <a:latin typeface="Arial"/>
                <a:ea typeface="DejaVu Sans"/>
              </a:rPr>
              <a:t>Key figures / industries</a:t>
            </a:r>
            <a:endParaRPr/>
          </a:p>
          <a:p>
            <a:r>
              <a:rPr lang="nl-NL" sz="1200">
                <a:solidFill>
                  <a:srgbClr val="404040"/>
                </a:solidFill>
                <a:latin typeface="Arial"/>
                <a:ea typeface="DejaVu Sans"/>
              </a:rPr>
              <a:t>Annually 73 million tons of dry and liquid bulk, general cargo and containers are handled, stored, transhipped and processed in the port area. From cocoa beans to coal, from paper to oil. A multipurpose port, handling all types of commodities.</a:t>
            </a:r>
            <a:endParaRPr/>
          </a:p>
          <a:p>
            <a:endParaRPr/>
          </a:p>
          <a:p>
            <a:r>
              <a:rPr lang="nl-NL" sz="1200" b="1">
                <a:solidFill>
                  <a:srgbClr val="404040"/>
                </a:solidFill>
                <a:latin typeface="Arial"/>
                <a:ea typeface="DejaVu Sans"/>
              </a:rPr>
              <a:t>Foreign companies</a:t>
            </a:r>
            <a:endParaRPr/>
          </a:p>
          <a:p>
            <a:r>
              <a:rPr lang="nl-NL" sz="1200">
                <a:solidFill>
                  <a:srgbClr val="404040"/>
                </a:solidFill>
                <a:latin typeface="Arial"/>
                <a:ea typeface="DejaVu Sans"/>
              </a:rPr>
              <a:t>Starbucks, Nissan, BP, Hitachi, Oiltanking, Cargill, EDF Energy, PPG Industries, Archer Daniels Midland Company (ADM), DSV</a:t>
            </a:r>
            <a:endParaRPr/>
          </a:p>
        </p:txBody>
      </p:sp>
    </p:spTree>
  </p:cSld>
  <p:clrMapOvr>
    <a:masterClrMapping/>
  </p:clrMapOvr>
  <p:transition>
    <p:pull dir="ld"/>
  </p:transition>
  <p:timing>
    <p:tnLst>
      <p:par>
        <p:cTn id="1" dur="indefinite" restart="never" nodeType="tmRoot">
          <p:childTnLst>
            <p:seq>
              <p:cTn id="2" nodeType="mainSeq">
                <p:childTnLst>
                  <p:par>
                    <p:cTn id="3" fill="freeze">
                      <p:stCondLst>
                        <p:cond delay="indefinite"/>
                      </p:stCondLst>
                      <p:childTnLst>
                        <p:par>
                          <p:cTn id="4"/>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CustomShape 1"/>
          <p:cNvSpPr/>
          <p:nvPr/>
        </p:nvSpPr>
        <p:spPr>
          <a:xfrm>
            <a:off x="0" y="0"/>
            <a:ext cx="360" cy="360"/>
          </a:xfrm>
          <a:prstGeom prst="rect">
            <a:avLst/>
          </a:prstGeom>
        </p:spPr>
      </p:sp>
      <p:sp>
        <p:nvSpPr>
          <p:cNvPr id="189" name="CustomShape 2"/>
          <p:cNvSpPr/>
          <p:nvPr/>
        </p:nvSpPr>
        <p:spPr>
          <a:xfrm>
            <a:off x="457200" y="549360"/>
            <a:ext cx="8228880" cy="450000"/>
          </a:xfrm>
          <a:prstGeom prst="rect">
            <a:avLst/>
          </a:prstGeom>
        </p:spPr>
        <p:txBody>
          <a:bodyPr lIns="90000" tIns="45000" rIns="90000" bIns="45000"/>
          <a:lstStyle/>
          <a:p>
            <a:pPr algn="ctr"/>
            <a:r>
              <a:rPr lang="nl-NL" sz="2000" b="1">
                <a:solidFill>
                  <a:srgbClr val="FF0000"/>
                </a:solidFill>
                <a:latin typeface="Corbel"/>
                <a:ea typeface="DejaVu Sans"/>
              </a:rPr>
              <a:t>Employment market</a:t>
            </a:r>
            <a:r>
              <a:rPr lang="nl-NL" sz="2400" b="1">
                <a:solidFill>
                  <a:srgbClr val="FF0000"/>
                </a:solidFill>
                <a:latin typeface="Corbel"/>
                <a:ea typeface="DejaVu Sans"/>
              </a:rPr>
              <a:t> </a:t>
            </a:r>
            <a:endParaRPr/>
          </a:p>
        </p:txBody>
      </p:sp>
      <p:sp>
        <p:nvSpPr>
          <p:cNvPr id="190" name="CustomShape 3"/>
          <p:cNvSpPr/>
          <p:nvPr/>
        </p:nvSpPr>
        <p:spPr>
          <a:xfrm>
            <a:off x="2214720" y="1428840"/>
            <a:ext cx="4285440" cy="364320"/>
          </a:xfrm>
          <a:prstGeom prst="rect">
            <a:avLst/>
          </a:prstGeom>
        </p:spPr>
        <p:txBody>
          <a:bodyPr lIns="90000" tIns="45000" rIns="90000" bIns="45000"/>
          <a:lstStyle/>
          <a:p>
            <a:pPr algn="ctr"/>
            <a:r>
              <a:rPr lang="nl-NL" sz="1600">
                <a:solidFill>
                  <a:srgbClr val="595959"/>
                </a:solidFill>
                <a:latin typeface="Arial"/>
                <a:ea typeface="DejaVu Sans"/>
              </a:rPr>
              <a:t>Amsterdam Metropolitan Area</a:t>
            </a:r>
            <a:endParaRPr/>
          </a:p>
        </p:txBody>
      </p:sp>
      <p:sp>
        <p:nvSpPr>
          <p:cNvPr id="191" name="CustomShape 4"/>
          <p:cNvSpPr/>
          <p:nvPr/>
        </p:nvSpPr>
        <p:spPr>
          <a:xfrm>
            <a:off x="2145240" y="1793520"/>
            <a:ext cx="4154760" cy="3406320"/>
          </a:xfrm>
          <a:prstGeom prst="rect">
            <a:avLst/>
          </a:prstGeom>
        </p:spPr>
        <p:txBody>
          <a:bodyPr lIns="90000" tIns="45000" rIns="90000" bIns="45000"/>
          <a:lstStyle/>
          <a:p>
            <a:r>
              <a:rPr lang="nl-NL" sz="1200">
                <a:solidFill>
                  <a:srgbClr val="404040"/>
                </a:solidFill>
                <a:latin typeface="Arial"/>
                <a:ea typeface="DejaVu Sans"/>
              </a:rPr>
              <a:t>Amsterdam, the capital of the Netherlands is one of Europe’s most international cities. It is ranked as the third European capital ‘best centers for commerce’ *. </a:t>
            </a:r>
            <a:endParaRPr/>
          </a:p>
          <a:p>
            <a:endParaRPr/>
          </a:p>
          <a:p>
            <a:r>
              <a:rPr lang="nl-NL" sz="1200" b="1">
                <a:solidFill>
                  <a:srgbClr val="404040"/>
                </a:solidFill>
                <a:latin typeface="Arial"/>
                <a:ea typeface="DejaVu Sans"/>
              </a:rPr>
              <a:t>Key industries/ regional strengths</a:t>
            </a:r>
            <a:endParaRPr/>
          </a:p>
          <a:p>
            <a:r>
              <a:rPr lang="nl-NL" sz="1200">
                <a:solidFill>
                  <a:srgbClr val="404040"/>
                </a:solidFill>
                <a:latin typeface="Arial"/>
                <a:ea typeface="DejaVu Sans"/>
              </a:rPr>
              <a:t>Most businesses are active in ICT (content and services), Finance and business services, Creative sector (advertising, gaming and fashion), Logistics, Perishables, Aerospace and Life sciences.35% of its labour force is directly or indirectly employed by foreign companies. </a:t>
            </a:r>
            <a:endParaRPr/>
          </a:p>
          <a:p>
            <a:r>
              <a:rPr lang="nl-NL" sz="1200">
                <a:solidFill>
                  <a:srgbClr val="404040"/>
                </a:solidFill>
                <a:latin typeface="Arial"/>
                <a:ea typeface="DejaVu Sans"/>
              </a:rPr>
              <a:t>Amsterdam’s</a:t>
            </a:r>
            <a:endParaRPr/>
          </a:p>
          <a:p>
            <a:endParaRPr/>
          </a:p>
          <a:p>
            <a:r>
              <a:rPr lang="nl-NL" sz="1200" b="1">
                <a:solidFill>
                  <a:srgbClr val="404040"/>
                </a:solidFill>
                <a:latin typeface="Arial"/>
                <a:ea typeface="DejaVu Sans"/>
              </a:rPr>
              <a:t>Foreign companies</a:t>
            </a:r>
            <a:endParaRPr/>
          </a:p>
          <a:p>
            <a:r>
              <a:rPr lang="nl-NL" sz="1200">
                <a:solidFill>
                  <a:srgbClr val="404040"/>
                </a:solidFill>
                <a:latin typeface="Arial"/>
                <a:ea typeface="DejaVu Sans"/>
              </a:rPr>
              <a:t>More than 1,800 foreign companies like Adidas, Hitachi, LG, Mattel, General Electric, Hewlett Packard and many international headquarters of Dutch firms like Philips, Heineken, Ahold, Akzo Nobel and ING are located in the Amsterdam Metropolitan Area</a:t>
            </a:r>
            <a:r>
              <a:rPr lang="nl-NL" sz="1400">
                <a:solidFill>
                  <a:srgbClr val="404040"/>
                </a:solidFill>
                <a:latin typeface="Arial"/>
                <a:ea typeface="DejaVu Sans"/>
              </a:rPr>
              <a:t>. </a:t>
            </a:r>
            <a:endParaRPr/>
          </a:p>
        </p:txBody>
      </p:sp>
    </p:spTree>
  </p:cSld>
  <p:clrMapOvr>
    <a:masterClrMapping/>
  </p:clrMapOvr>
  <p:transition>
    <p:pull dir="ld"/>
  </p:transition>
  <p:timing>
    <p:tnLst>
      <p:par>
        <p:cTn id="1" dur="indefinite" restart="never" nodeType="tmRoot">
          <p:childTnLst>
            <p:seq>
              <p:cTn id="2" nodeType="mainSeq">
                <p:childTnLst>
                  <p:par>
                    <p:cTn id="3" fill="freeze">
                      <p:stCondLst>
                        <p:cond delay="indefinite"/>
                      </p:stCondLst>
                      <p:childTnLst>
                        <p:par>
                          <p:cTn id="4"/>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CustomShape 1"/>
          <p:cNvSpPr/>
          <p:nvPr/>
        </p:nvSpPr>
        <p:spPr>
          <a:xfrm>
            <a:off x="0" y="0"/>
            <a:ext cx="360" cy="360"/>
          </a:xfrm>
          <a:prstGeom prst="rect">
            <a:avLst/>
          </a:prstGeom>
        </p:spPr>
      </p:sp>
      <p:sp>
        <p:nvSpPr>
          <p:cNvPr id="193" name="CustomShape 2"/>
          <p:cNvSpPr/>
          <p:nvPr/>
        </p:nvSpPr>
        <p:spPr>
          <a:xfrm>
            <a:off x="457200" y="549360"/>
            <a:ext cx="8228880" cy="450000"/>
          </a:xfrm>
          <a:prstGeom prst="rect">
            <a:avLst/>
          </a:prstGeom>
        </p:spPr>
        <p:txBody>
          <a:bodyPr lIns="90000" tIns="45000" rIns="90000" bIns="45000"/>
          <a:lstStyle/>
          <a:p>
            <a:pPr algn="ctr"/>
            <a:r>
              <a:rPr lang="nl-NL" sz="2000" b="1">
                <a:solidFill>
                  <a:srgbClr val="FF0000"/>
                </a:solidFill>
                <a:latin typeface="Corbel"/>
                <a:ea typeface="DejaVu Sans"/>
              </a:rPr>
              <a:t>Employment market</a:t>
            </a:r>
            <a:r>
              <a:rPr lang="nl-NL" sz="2400" b="1">
                <a:solidFill>
                  <a:srgbClr val="FF0000"/>
                </a:solidFill>
                <a:latin typeface="Corbel"/>
                <a:ea typeface="DejaVu Sans"/>
              </a:rPr>
              <a:t> </a:t>
            </a:r>
            <a:endParaRPr/>
          </a:p>
        </p:txBody>
      </p:sp>
      <p:sp>
        <p:nvSpPr>
          <p:cNvPr id="194" name="CustomShape 3"/>
          <p:cNvSpPr/>
          <p:nvPr/>
        </p:nvSpPr>
        <p:spPr>
          <a:xfrm>
            <a:off x="1428840" y="1071720"/>
            <a:ext cx="6714360" cy="912960"/>
          </a:xfrm>
          <a:prstGeom prst="rect">
            <a:avLst/>
          </a:prstGeom>
        </p:spPr>
      </p:sp>
      <p:sp>
        <p:nvSpPr>
          <p:cNvPr id="195" name="CustomShape 4"/>
          <p:cNvSpPr/>
          <p:nvPr/>
        </p:nvSpPr>
        <p:spPr>
          <a:xfrm>
            <a:off x="2195640" y="2133000"/>
            <a:ext cx="4662000" cy="790920"/>
          </a:xfrm>
          <a:prstGeom prst="rect">
            <a:avLst/>
          </a:prstGeom>
        </p:spPr>
        <p:txBody>
          <a:bodyPr lIns="90000" tIns="45000" rIns="90000" bIns="45000"/>
          <a:lstStyle/>
          <a:p>
            <a:r>
              <a:rPr lang="nl-NL" sz="1400">
                <a:solidFill>
                  <a:srgbClr val="000000"/>
                </a:solidFill>
                <a:latin typeface="Arial"/>
                <a:ea typeface="DejaVu Sans"/>
              </a:rPr>
              <a:t>More than </a:t>
            </a:r>
            <a:r>
              <a:rPr lang="nl-NL" sz="1400" b="1">
                <a:solidFill>
                  <a:srgbClr val="000000"/>
                </a:solidFill>
                <a:latin typeface="Arial"/>
                <a:ea typeface="DejaVu Sans"/>
              </a:rPr>
              <a:t>6,300 foreign companies </a:t>
            </a:r>
            <a:r>
              <a:rPr lang="nl-NL" sz="1400">
                <a:solidFill>
                  <a:srgbClr val="000000"/>
                </a:solidFill>
                <a:latin typeface="Arial"/>
                <a:ea typeface="DejaVu Sans"/>
              </a:rPr>
              <a:t>have established over </a:t>
            </a:r>
            <a:r>
              <a:rPr lang="nl-NL" sz="1400" b="1">
                <a:solidFill>
                  <a:srgbClr val="000000"/>
                </a:solidFill>
                <a:latin typeface="Arial"/>
                <a:ea typeface="DejaVu Sans"/>
              </a:rPr>
              <a:t>8,800 operations </a:t>
            </a:r>
            <a:r>
              <a:rPr lang="nl-NL" sz="1400">
                <a:solidFill>
                  <a:srgbClr val="000000"/>
                </a:solidFill>
                <a:latin typeface="Arial"/>
                <a:ea typeface="DejaVu Sans"/>
              </a:rPr>
              <a:t>in the Netherlands. </a:t>
            </a:r>
            <a:endParaRPr/>
          </a:p>
          <a:p>
            <a:endParaRPr/>
          </a:p>
        </p:txBody>
      </p:sp>
      <p:sp>
        <p:nvSpPr>
          <p:cNvPr id="196" name="CustomShape 5"/>
          <p:cNvSpPr/>
          <p:nvPr/>
        </p:nvSpPr>
        <p:spPr>
          <a:xfrm>
            <a:off x="2195640" y="2781000"/>
            <a:ext cx="4427640" cy="942840"/>
          </a:xfrm>
          <a:prstGeom prst="rect">
            <a:avLst/>
          </a:prstGeom>
        </p:spPr>
        <p:txBody>
          <a:bodyPr lIns="90000" tIns="45000" rIns="90000" bIns="45000"/>
          <a:lstStyle/>
          <a:p>
            <a:r>
              <a:rPr lang="nl-NL" sz="1400">
                <a:solidFill>
                  <a:srgbClr val="000000"/>
                </a:solidFill>
                <a:latin typeface="Arial"/>
                <a:ea typeface="DejaVu Sans"/>
              </a:rPr>
              <a:t>2011:</a:t>
            </a:r>
            <a:endParaRPr/>
          </a:p>
          <a:p>
            <a:r>
              <a:rPr lang="nl-NL" sz="1400">
                <a:solidFill>
                  <a:srgbClr val="000000"/>
                </a:solidFill>
                <a:latin typeface="Arial"/>
                <a:ea typeface="DejaVu Sans"/>
              </a:rPr>
              <a:t>Amsterdam Metropolitan Area: 
</a:t>
            </a:r>
            <a:r>
              <a:rPr lang="nl-NL" sz="1400" b="1">
                <a:solidFill>
                  <a:srgbClr val="000000"/>
                </a:solidFill>
                <a:latin typeface="Arial"/>
                <a:ea typeface="DejaVu Sans"/>
              </a:rPr>
              <a:t>118 new international companies 
employment for 1,231 people</a:t>
            </a:r>
            <a:endParaRPr/>
          </a:p>
        </p:txBody>
      </p:sp>
      <p:sp>
        <p:nvSpPr>
          <p:cNvPr id="197" name="CustomShape 6"/>
          <p:cNvSpPr/>
          <p:nvPr/>
        </p:nvSpPr>
        <p:spPr>
          <a:xfrm>
            <a:off x="2195640" y="3751920"/>
            <a:ext cx="4427640" cy="729720"/>
          </a:xfrm>
          <a:prstGeom prst="rect">
            <a:avLst/>
          </a:prstGeom>
        </p:spPr>
        <p:txBody>
          <a:bodyPr lIns="90000" tIns="45000" rIns="90000" bIns="45000"/>
          <a:lstStyle/>
          <a:p>
            <a:r>
              <a:rPr lang="nl-NL" sz="1400">
                <a:solidFill>
                  <a:srgbClr val="000000"/>
                </a:solidFill>
                <a:latin typeface="Arial"/>
                <a:ea typeface="DejaVu Sans"/>
              </a:rPr>
              <a:t>West Holland: 
</a:t>
            </a:r>
            <a:r>
              <a:rPr lang="nl-NL" sz="1400" b="1">
                <a:solidFill>
                  <a:srgbClr val="000000"/>
                </a:solidFill>
                <a:latin typeface="Arial"/>
                <a:ea typeface="DejaVu Sans"/>
              </a:rPr>
              <a:t>32 international companies 
employment for 766 people</a:t>
            </a:r>
            <a:endParaRPr/>
          </a:p>
        </p:txBody>
      </p:sp>
    </p:spTree>
  </p:cSld>
  <p:clrMapOvr>
    <a:masterClrMapping/>
  </p:clrMapOvr>
  <p:transition>
    <p:pull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CustomShape 1"/>
          <p:cNvSpPr/>
          <p:nvPr/>
        </p:nvSpPr>
        <p:spPr>
          <a:xfrm>
            <a:off x="395280" y="635040"/>
            <a:ext cx="8228880" cy="416880"/>
          </a:xfrm>
          <a:prstGeom prst="rect">
            <a:avLst/>
          </a:prstGeom>
        </p:spPr>
        <p:txBody>
          <a:bodyPr lIns="90000" tIns="45000" rIns="90000" bIns="45000"/>
          <a:lstStyle/>
          <a:p>
            <a:pPr algn="ctr"/>
            <a:r>
              <a:rPr lang="nl-NL" sz="2000" b="1">
                <a:solidFill>
                  <a:srgbClr val="FF0000"/>
                </a:solidFill>
                <a:latin typeface="Corbel"/>
                <a:ea typeface="DejaVu Sans"/>
              </a:rPr>
              <a:t>Where to search</a:t>
            </a:r>
            <a:endParaRPr/>
          </a:p>
        </p:txBody>
      </p:sp>
      <p:sp>
        <p:nvSpPr>
          <p:cNvPr id="199" name="CustomShape 2"/>
          <p:cNvSpPr/>
          <p:nvPr/>
        </p:nvSpPr>
        <p:spPr>
          <a:xfrm>
            <a:off x="1295640" y="1501920"/>
            <a:ext cx="2320920" cy="303120"/>
          </a:xfrm>
          <a:prstGeom prst="rect">
            <a:avLst/>
          </a:prstGeom>
        </p:spPr>
        <p:txBody>
          <a:bodyPr wrap="none" lIns="90000" tIns="45000" rIns="90000" bIns="45000" anchor="ctr"/>
          <a:lstStyle/>
          <a:p>
            <a:pPr>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Company careers sites</a:t>
            </a:r>
            <a:endParaRPr/>
          </a:p>
        </p:txBody>
      </p:sp>
      <p:sp>
        <p:nvSpPr>
          <p:cNvPr id="200" name="CustomShape 3"/>
          <p:cNvSpPr/>
          <p:nvPr/>
        </p:nvSpPr>
        <p:spPr>
          <a:xfrm>
            <a:off x="1294560" y="2023920"/>
            <a:ext cx="2223360" cy="40968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Recruitment agencies</a:t>
            </a:r>
            <a:endParaRPr/>
          </a:p>
        </p:txBody>
      </p:sp>
      <p:sp>
        <p:nvSpPr>
          <p:cNvPr id="201" name="CustomShape 4"/>
          <p:cNvSpPr/>
          <p:nvPr/>
        </p:nvSpPr>
        <p:spPr>
          <a:xfrm>
            <a:off x="1294920" y="2614680"/>
            <a:ext cx="3188160" cy="409680"/>
          </a:xfrm>
          <a:prstGeom prst="rect">
            <a:avLst/>
          </a:prstGeom>
        </p:spPr>
        <p:txBody>
          <a:bodyPr wrap="none" lIns="90000" tIns="45000" rIns="90000" bIns="45000"/>
          <a:lstStyle/>
          <a:p>
            <a:pPr>
              <a:lnSpc>
                <a:spcPct val="150000"/>
              </a:lnSpc>
              <a:buFont typeface="Symbol"/>
              <a:buChar char=""/>
            </a:pPr>
            <a:r>
              <a:rPr lang="nl-NL" sz="1400">
                <a:solidFill>
                  <a:srgbClr val="404040"/>
                </a:solidFill>
                <a:latin typeface="Arial"/>
                <a:ea typeface="DejaVu Sans"/>
              </a:rPr>
              <a:t>  Job boards</a:t>
            </a:r>
            <a:endParaRPr/>
          </a:p>
        </p:txBody>
      </p:sp>
      <p:sp>
        <p:nvSpPr>
          <p:cNvPr id="202" name="CustomShape 5"/>
          <p:cNvSpPr/>
          <p:nvPr/>
        </p:nvSpPr>
        <p:spPr>
          <a:xfrm>
            <a:off x="1292760" y="3206880"/>
            <a:ext cx="2097000" cy="40968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Job search engines </a:t>
            </a:r>
            <a:endParaRPr/>
          </a:p>
        </p:txBody>
      </p:sp>
      <p:sp>
        <p:nvSpPr>
          <p:cNvPr id="203" name="CustomShape 6"/>
          <p:cNvSpPr/>
          <p:nvPr/>
        </p:nvSpPr>
        <p:spPr>
          <a:xfrm>
            <a:off x="1278720" y="3814200"/>
            <a:ext cx="1923120" cy="40968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Online networking</a:t>
            </a:r>
            <a:endParaRPr/>
          </a:p>
        </p:txBody>
      </p:sp>
    </p:spTree>
  </p:cSld>
  <p:clrMapOvr>
    <a:masterClrMapping/>
  </p:clrMapOvr>
  <p:transition>
    <p:pull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CustomShape 1"/>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sp>
        <p:nvSpPr>
          <p:cNvPr id="205" name="CustomShape 2"/>
          <p:cNvSpPr/>
          <p:nvPr/>
        </p:nvSpPr>
        <p:spPr>
          <a:xfrm>
            <a:off x="1763640" y="2133000"/>
            <a:ext cx="4824000" cy="1944072"/>
          </a:xfrm>
          <a:prstGeom prst="rect">
            <a:avLst/>
          </a:prstGeom>
        </p:spPr>
        <p:txBody>
          <a:bodyPr lIns="90000" tIns="45000" rIns="90000" bIns="45000"/>
          <a:lstStyle/>
          <a:p>
            <a:pPr marL="285750" indent="-285750">
              <a:lnSpc>
                <a:spcPct val="150000"/>
              </a:lnSpc>
              <a:buClr>
                <a:srgbClr val="FF0000"/>
              </a:buClr>
              <a:buSzPct val="45000"/>
              <a:buFontTx/>
              <a:buChar char="•"/>
            </a:pPr>
            <a:r>
              <a:rPr lang="nl-NL" sz="1400" dirty="0">
                <a:solidFill>
                  <a:srgbClr val="404040"/>
                </a:solidFill>
                <a:latin typeface="Calibri" pitchFamily="34" charset="0"/>
                <a:ea typeface="DejaVu Sans"/>
                <a:cs typeface="Calibri" pitchFamily="34" charset="0"/>
              </a:rPr>
              <a:t>Bizdirectories and company spot sites</a:t>
            </a:r>
            <a:endParaRPr sz="1400" dirty="0">
              <a:latin typeface="Calibri" pitchFamily="34" charset="0"/>
              <a:cs typeface="Calibri" pitchFamily="34" charset="0"/>
            </a:endParaRPr>
          </a:p>
          <a:p>
            <a:pPr marL="285750" indent="-285750">
              <a:lnSpc>
                <a:spcPct val="150000"/>
              </a:lnSpc>
              <a:buClr>
                <a:srgbClr val="FF0000"/>
              </a:buClr>
              <a:buSzPct val="45000"/>
              <a:buFontTx/>
              <a:buChar char="•"/>
            </a:pPr>
            <a:r>
              <a:rPr lang="nl-NL" sz="1400" dirty="0">
                <a:solidFill>
                  <a:srgbClr val="404040"/>
                </a:solidFill>
                <a:latin typeface="Calibri" pitchFamily="34" charset="0"/>
                <a:ea typeface="DejaVu Sans"/>
                <a:cs typeface="Calibri" pitchFamily="34" charset="0"/>
              </a:rPr>
              <a:t>World trade </a:t>
            </a:r>
            <a:r>
              <a:rPr lang="nl-NL" sz="1400" dirty="0" smtClean="0">
                <a:solidFill>
                  <a:srgbClr val="404040"/>
                </a:solidFill>
                <a:latin typeface="Calibri" pitchFamily="34" charset="0"/>
                <a:ea typeface="DejaVu Sans"/>
                <a:cs typeface="Calibri" pitchFamily="34" charset="0"/>
              </a:rPr>
              <a:t>centers</a:t>
            </a:r>
          </a:p>
          <a:p>
            <a:pPr marL="285750" indent="-285750">
              <a:lnSpc>
                <a:spcPct val="150000"/>
              </a:lnSpc>
              <a:buClr>
                <a:srgbClr val="FF0000"/>
              </a:buClr>
              <a:buSzPct val="45000"/>
              <a:buFontTx/>
              <a:buChar char="•"/>
            </a:pPr>
            <a:r>
              <a:rPr lang="en-US" sz="1400" dirty="0" smtClean="0">
                <a:solidFill>
                  <a:srgbClr val="404040"/>
                </a:solidFill>
                <a:latin typeface="Calibri" pitchFamily="34" charset="0"/>
                <a:cs typeface="Calibri" pitchFamily="34" charset="0"/>
              </a:rPr>
              <a:t>Investment </a:t>
            </a:r>
            <a:r>
              <a:rPr lang="en-US" sz="1400" dirty="0">
                <a:solidFill>
                  <a:srgbClr val="404040"/>
                </a:solidFill>
                <a:latin typeface="Calibri" pitchFamily="34" charset="0"/>
                <a:cs typeface="Calibri" pitchFamily="34" charset="0"/>
              </a:rPr>
              <a:t>companies</a:t>
            </a:r>
            <a:endParaRPr lang="en-US" sz="1400" dirty="0" smtClean="0">
              <a:latin typeface="Calibri" pitchFamily="34" charset="0"/>
              <a:cs typeface="Calibri" pitchFamily="34" charset="0"/>
            </a:endParaRPr>
          </a:p>
          <a:p>
            <a:pPr marL="285750" indent="-285750">
              <a:lnSpc>
                <a:spcPct val="150000"/>
              </a:lnSpc>
              <a:buClr>
                <a:srgbClr val="FF0000"/>
              </a:buClr>
              <a:buSzPct val="45000"/>
              <a:buFontTx/>
              <a:buChar char="•"/>
            </a:pPr>
            <a:r>
              <a:rPr lang="en-US" sz="1400" dirty="0">
                <a:solidFill>
                  <a:srgbClr val="404040"/>
                </a:solidFill>
                <a:latin typeface="Calibri" pitchFamily="34" charset="0"/>
                <a:cs typeface="Calibri" pitchFamily="34" charset="0"/>
              </a:rPr>
              <a:t>Chambers of </a:t>
            </a:r>
            <a:r>
              <a:rPr lang="en-US" sz="1400" dirty="0" smtClean="0">
                <a:solidFill>
                  <a:srgbClr val="404040"/>
                </a:solidFill>
                <a:latin typeface="Calibri" pitchFamily="34" charset="0"/>
                <a:cs typeface="Calibri" pitchFamily="34" charset="0"/>
              </a:rPr>
              <a:t>commerce</a:t>
            </a:r>
          </a:p>
          <a:p>
            <a:pPr marL="285750" indent="-285750">
              <a:lnSpc>
                <a:spcPct val="150000"/>
              </a:lnSpc>
              <a:buClr>
                <a:srgbClr val="FF0000"/>
              </a:buClr>
              <a:buSzPct val="45000"/>
              <a:buFontTx/>
              <a:buChar char="•"/>
            </a:pPr>
            <a:r>
              <a:rPr lang="en-US" sz="1400" dirty="0" smtClean="0">
                <a:solidFill>
                  <a:srgbClr val="404040"/>
                </a:solidFill>
                <a:latin typeface="Calibri" pitchFamily="34" charset="0"/>
                <a:cs typeface="Calibri" pitchFamily="34" charset="0"/>
              </a:rPr>
              <a:t>Expat centers</a:t>
            </a:r>
            <a:endParaRPr lang="en-US" sz="1400" dirty="0" smtClean="0">
              <a:latin typeface="Calibri" pitchFamily="34" charset="0"/>
              <a:cs typeface="Calibri" pitchFamily="34" charset="0"/>
            </a:endParaRPr>
          </a:p>
          <a:p>
            <a:pPr marL="285750" indent="-285750">
              <a:lnSpc>
                <a:spcPct val="150000"/>
              </a:lnSpc>
              <a:buClr>
                <a:srgbClr val="FF0000"/>
              </a:buClr>
              <a:buSzPct val="45000"/>
              <a:buFontTx/>
              <a:buChar char="•"/>
            </a:pPr>
            <a:endParaRPr dirty="0"/>
          </a:p>
          <a:p>
            <a:endParaRPr dirty="0"/>
          </a:p>
          <a:p>
            <a:endParaRPr dirty="0"/>
          </a:p>
        </p:txBody>
      </p:sp>
    </p:spTree>
  </p:cSld>
  <p:clrMapOvr>
    <a:masterClrMapping/>
  </p:clrMapOvr>
  <p:transition>
    <p:pull dir="ld"/>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CustomShape 1"/>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pic>
        <p:nvPicPr>
          <p:cNvPr id="207" name="Picture 3"/>
          <p:cNvPicPr/>
          <p:nvPr/>
        </p:nvPicPr>
        <p:blipFill>
          <a:blip r:embed="rId2"/>
          <a:stretch>
            <a:fillRect/>
          </a:stretch>
        </p:blipFill>
        <p:spPr>
          <a:xfrm>
            <a:off x="611640" y="980640"/>
            <a:ext cx="8146800" cy="5249880"/>
          </a:xfrm>
          <a:prstGeom prst="rect">
            <a:avLst/>
          </a:prstGeom>
        </p:spPr>
      </p:pic>
    </p:spTree>
  </p:cSld>
  <p:clrMapOvr>
    <a:masterClrMapping/>
  </p:clrMapOvr>
  <p:transition>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ustomShape 1"/>
          <p:cNvSpPr/>
          <p:nvPr/>
        </p:nvSpPr>
        <p:spPr>
          <a:xfrm>
            <a:off x="0" y="0"/>
            <a:ext cx="360" cy="360"/>
          </a:xfrm>
          <a:prstGeom prst="rect">
            <a:avLst/>
          </a:prstGeom>
        </p:spPr>
      </p:sp>
      <p:sp>
        <p:nvSpPr>
          <p:cNvPr id="209" name="CustomShape 2"/>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pic>
        <p:nvPicPr>
          <p:cNvPr id="210" name="Picture 7"/>
          <p:cNvPicPr/>
          <p:nvPr/>
        </p:nvPicPr>
        <p:blipFill>
          <a:blip r:embed="rId3"/>
          <a:stretch>
            <a:fillRect/>
          </a:stretch>
        </p:blipFill>
        <p:spPr>
          <a:xfrm>
            <a:off x="683640" y="1196640"/>
            <a:ext cx="8096040" cy="5080320"/>
          </a:xfrm>
          <a:prstGeom prst="rect">
            <a:avLst/>
          </a:prstGeom>
        </p:spPr>
      </p:pic>
      <p:sp>
        <p:nvSpPr>
          <p:cNvPr id="211" name="CustomShape 3"/>
          <p:cNvSpPr/>
          <p:nvPr/>
        </p:nvSpPr>
        <p:spPr>
          <a:xfrm>
            <a:off x="2051640" y="908640"/>
            <a:ext cx="4823640" cy="638640"/>
          </a:xfrm>
          <a:prstGeom prst="rect">
            <a:avLst/>
          </a:prstGeom>
        </p:spPr>
        <p:txBody>
          <a:bodyPr lIns="90000" tIns="45000" rIns="90000" bIns="45000"/>
          <a:lstStyle/>
          <a:p>
            <a:pPr algn="ctr"/>
            <a:r>
              <a:rPr lang="nl-NL" u="sng">
                <a:solidFill>
                  <a:srgbClr val="0000FF"/>
                </a:solidFill>
                <a:latin typeface="Arial"/>
                <a:ea typeface="DejaVu Sans"/>
                <a:hlinkClick r:id="rId4"/>
              </a:rPr>
              <a:t>www.kiesjewerkgever.nl</a:t>
            </a:r>
            <a:endParaRPr/>
          </a:p>
          <a:p>
            <a:endParaRPr/>
          </a:p>
        </p:txBody>
      </p:sp>
    </p:spTree>
  </p:cSld>
  <p:clrMapOvr>
    <a:masterClrMapping/>
  </p:clrMapOvr>
  <p:transition>
    <p:pull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CustomShape 1"/>
          <p:cNvSpPr/>
          <p:nvPr/>
        </p:nvSpPr>
        <p:spPr>
          <a:xfrm>
            <a:off x="0" y="0"/>
            <a:ext cx="360" cy="360"/>
          </a:xfrm>
          <a:prstGeom prst="rect">
            <a:avLst/>
          </a:prstGeom>
        </p:spPr>
      </p:sp>
      <p:sp>
        <p:nvSpPr>
          <p:cNvPr id="213" name="CustomShape 2"/>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sp>
        <p:nvSpPr>
          <p:cNvPr id="214" name="CustomShape 3"/>
          <p:cNvSpPr/>
          <p:nvPr/>
        </p:nvSpPr>
        <p:spPr>
          <a:xfrm>
            <a:off x="2123640" y="908640"/>
            <a:ext cx="4823640" cy="638640"/>
          </a:xfrm>
          <a:prstGeom prst="rect">
            <a:avLst/>
          </a:prstGeom>
        </p:spPr>
        <p:txBody>
          <a:bodyPr lIns="90000" tIns="45000" rIns="90000" bIns="45000"/>
          <a:lstStyle/>
          <a:p>
            <a:pPr algn="ctr"/>
            <a:r>
              <a:rPr lang="nl-NL" u="sng">
                <a:solidFill>
                  <a:srgbClr val="0000FF"/>
                </a:solidFill>
                <a:latin typeface="Arial"/>
                <a:ea typeface="DejaVu Sans"/>
                <a:hlinkClick r:id="rId3"/>
              </a:rPr>
              <a:t>www.companyspot.nl</a:t>
            </a:r>
            <a:endParaRPr/>
          </a:p>
          <a:p>
            <a:endParaRPr/>
          </a:p>
        </p:txBody>
      </p:sp>
      <p:pic>
        <p:nvPicPr>
          <p:cNvPr id="215" name="Picture 5"/>
          <p:cNvPicPr/>
          <p:nvPr/>
        </p:nvPicPr>
        <p:blipFill>
          <a:blip r:embed="rId4"/>
          <a:stretch>
            <a:fillRect/>
          </a:stretch>
        </p:blipFill>
        <p:spPr>
          <a:xfrm>
            <a:off x="611640" y="1268640"/>
            <a:ext cx="8243640" cy="5187600"/>
          </a:xfrm>
          <a:prstGeom prst="rect">
            <a:avLst/>
          </a:prstGeom>
        </p:spPr>
      </p:pic>
    </p:spTree>
  </p:cSld>
  <p:clrMapOvr>
    <a:masterClrMapping/>
  </p:clrMapOvr>
  <p:transition>
    <p:pull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CustomShape 1"/>
          <p:cNvSpPr/>
          <p:nvPr/>
        </p:nvSpPr>
        <p:spPr>
          <a:xfrm>
            <a:off x="0" y="0"/>
            <a:ext cx="360" cy="360"/>
          </a:xfrm>
          <a:prstGeom prst="rect">
            <a:avLst/>
          </a:prstGeom>
        </p:spPr>
      </p:sp>
      <p:sp>
        <p:nvSpPr>
          <p:cNvPr id="217" name="CustomShape 2"/>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sp>
        <p:nvSpPr>
          <p:cNvPr id="218" name="CustomShape 3"/>
          <p:cNvSpPr/>
          <p:nvPr/>
        </p:nvSpPr>
        <p:spPr>
          <a:xfrm>
            <a:off x="2123640" y="908640"/>
            <a:ext cx="4823640" cy="912960"/>
          </a:xfrm>
          <a:prstGeom prst="rect">
            <a:avLst/>
          </a:prstGeom>
        </p:spPr>
        <p:txBody>
          <a:bodyPr lIns="90000" tIns="45000" rIns="90000" bIns="45000"/>
          <a:lstStyle/>
          <a:p>
            <a:pPr algn="ctr"/>
            <a:r>
              <a:rPr lang="nl-NL" u="sng">
                <a:solidFill>
                  <a:srgbClr val="0000FF"/>
                </a:solidFill>
                <a:latin typeface="Arial"/>
                <a:ea typeface="DejaVu Sans"/>
                <a:hlinkClick r:id="rId3"/>
              </a:rPr>
              <a:t>www.linkedin.com</a:t>
            </a:r>
            <a:endParaRPr/>
          </a:p>
          <a:p>
            <a:pPr algn="ctr"/>
            <a:endParaRPr/>
          </a:p>
          <a:p>
            <a:endParaRPr/>
          </a:p>
        </p:txBody>
      </p:sp>
      <p:pic>
        <p:nvPicPr>
          <p:cNvPr id="219" name="Picture 7"/>
          <p:cNvPicPr/>
          <p:nvPr/>
        </p:nvPicPr>
        <p:blipFill>
          <a:blip r:embed="rId4"/>
          <a:stretch>
            <a:fillRect/>
          </a:stretch>
        </p:blipFill>
        <p:spPr>
          <a:xfrm>
            <a:off x="467640" y="1268640"/>
            <a:ext cx="8315640" cy="4837320"/>
          </a:xfrm>
          <a:prstGeom prst="rect">
            <a:avLst/>
          </a:prstGeom>
        </p:spPr>
      </p:pic>
    </p:spTree>
  </p:cSld>
  <p:clrMapOvr>
    <a:masterClrMapping/>
  </p:clrMapOvr>
  <p:transition>
    <p:pull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CustomShape 1"/>
          <p:cNvSpPr/>
          <p:nvPr/>
        </p:nvSpPr>
        <p:spPr>
          <a:xfrm>
            <a:off x="0" y="0"/>
            <a:ext cx="360" cy="360"/>
          </a:xfrm>
          <a:prstGeom prst="rect">
            <a:avLst/>
          </a:prstGeom>
        </p:spPr>
      </p:sp>
      <p:sp>
        <p:nvSpPr>
          <p:cNvPr id="221" name="CustomShape 2"/>
          <p:cNvSpPr/>
          <p:nvPr/>
        </p:nvSpPr>
        <p:spPr>
          <a:xfrm>
            <a:off x="46836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Company career sites</a:t>
            </a:r>
            <a:endParaRPr/>
          </a:p>
        </p:txBody>
      </p:sp>
      <p:sp>
        <p:nvSpPr>
          <p:cNvPr id="222" name="CustomShape 3"/>
          <p:cNvSpPr/>
          <p:nvPr/>
        </p:nvSpPr>
        <p:spPr>
          <a:xfrm>
            <a:off x="2123640" y="908640"/>
            <a:ext cx="4823640" cy="638640"/>
          </a:xfrm>
          <a:prstGeom prst="rect">
            <a:avLst/>
          </a:prstGeom>
        </p:spPr>
        <p:txBody>
          <a:bodyPr lIns="90000" tIns="45000" rIns="90000" bIns="45000"/>
          <a:lstStyle/>
          <a:p>
            <a:pPr algn="ctr"/>
            <a:r>
              <a:rPr lang="nl-NL" u="sng">
                <a:solidFill>
                  <a:srgbClr val="0000FF"/>
                </a:solidFill>
                <a:latin typeface="Arial"/>
                <a:ea typeface="DejaVu Sans"/>
                <a:hlinkClick r:id="rId3"/>
              </a:rPr>
              <a:t>www.linkedin.com</a:t>
            </a:r>
            <a:endParaRPr/>
          </a:p>
          <a:p>
            <a:endParaRPr/>
          </a:p>
        </p:txBody>
      </p:sp>
      <p:pic>
        <p:nvPicPr>
          <p:cNvPr id="223" name="Picture 7"/>
          <p:cNvPicPr/>
          <p:nvPr/>
        </p:nvPicPr>
        <p:blipFill>
          <a:blip r:embed="rId4"/>
          <a:stretch>
            <a:fillRect/>
          </a:stretch>
        </p:blipFill>
        <p:spPr>
          <a:xfrm>
            <a:off x="179640" y="1268640"/>
            <a:ext cx="8747640" cy="4198680"/>
          </a:xfrm>
          <a:prstGeom prst="rect">
            <a:avLst/>
          </a:prstGeom>
        </p:spPr>
      </p:pic>
    </p:spTree>
  </p:cSld>
  <p:clrMapOvr>
    <a:masterClrMapping/>
  </p:clrMapOvr>
  <p:transition>
    <p:pull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CustomShape 1"/>
          <p:cNvSpPr/>
          <p:nvPr/>
        </p:nvSpPr>
        <p:spPr>
          <a:xfrm>
            <a:off x="39528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Recruitment agencies</a:t>
            </a:r>
            <a:endParaRPr/>
          </a:p>
        </p:txBody>
      </p:sp>
      <p:pic>
        <p:nvPicPr>
          <p:cNvPr id="225" name="Picture 2"/>
          <p:cNvPicPr/>
          <p:nvPr/>
        </p:nvPicPr>
        <p:blipFill>
          <a:blip r:embed="rId2"/>
          <a:stretch>
            <a:fillRect/>
          </a:stretch>
        </p:blipFill>
        <p:spPr>
          <a:xfrm>
            <a:off x="827640" y="1124640"/>
            <a:ext cx="7643520" cy="5000400"/>
          </a:xfrm>
          <a:prstGeom prst="rect">
            <a:avLst/>
          </a:prstGeom>
        </p:spPr>
      </p:pic>
    </p:spTree>
  </p:cSld>
  <p:clrMapOvr>
    <a:masterClrMapping/>
  </p:clrMapOvr>
  <p:transition>
    <p:pull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CustomShape 1"/>
          <p:cNvSpPr/>
          <p:nvPr/>
        </p:nvSpPr>
        <p:spPr>
          <a:xfrm>
            <a:off x="39528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Recruitment agencies</a:t>
            </a:r>
            <a:endParaRPr/>
          </a:p>
        </p:txBody>
      </p:sp>
      <p:pic>
        <p:nvPicPr>
          <p:cNvPr id="227" name="Picture 2"/>
          <p:cNvPicPr/>
          <p:nvPr/>
        </p:nvPicPr>
        <p:blipFill>
          <a:blip r:embed="rId2"/>
          <a:stretch>
            <a:fillRect/>
          </a:stretch>
        </p:blipFill>
        <p:spPr>
          <a:xfrm>
            <a:off x="827640" y="1104840"/>
            <a:ext cx="7714800" cy="4673160"/>
          </a:xfrm>
          <a:prstGeom prst="rect">
            <a:avLst/>
          </a:prstGeom>
        </p:spPr>
      </p:pic>
    </p:spTree>
  </p:cSld>
  <p:clrMapOvr>
    <a:masterClrMapping/>
  </p:clrMapOvr>
  <p:transition>
    <p:pull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CustomShape 1"/>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sp>
        <p:nvSpPr>
          <p:cNvPr id="229" name="CustomShape 2"/>
          <p:cNvSpPr/>
          <p:nvPr/>
        </p:nvSpPr>
        <p:spPr>
          <a:xfrm>
            <a:off x="1143000" y="1788840"/>
            <a:ext cx="2359800" cy="409680"/>
          </a:xfrm>
          <a:prstGeom prst="rect">
            <a:avLst/>
          </a:prstGeom>
        </p:spPr>
        <p:txBody>
          <a:bodyPr lIns="90000" tIns="45000" rIns="90000" bIns="45000" anchor="ctr"/>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General /niche</a:t>
            </a:r>
            <a:endParaRPr/>
          </a:p>
        </p:txBody>
      </p:sp>
      <p:sp>
        <p:nvSpPr>
          <p:cNvPr id="230" name="CustomShape 3"/>
          <p:cNvSpPr/>
          <p:nvPr/>
        </p:nvSpPr>
        <p:spPr>
          <a:xfrm>
            <a:off x="1143000" y="2395440"/>
            <a:ext cx="2156760" cy="40968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CV database</a:t>
            </a:r>
            <a:endParaRPr/>
          </a:p>
        </p:txBody>
      </p:sp>
      <p:sp>
        <p:nvSpPr>
          <p:cNvPr id="231" name="CustomShape 4"/>
          <p:cNvSpPr/>
          <p:nvPr/>
        </p:nvSpPr>
        <p:spPr>
          <a:xfrm>
            <a:off x="1143000" y="3000240"/>
            <a:ext cx="3642480" cy="40968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Data protection and privacy</a:t>
            </a:r>
            <a:endParaRPr/>
          </a:p>
        </p:txBody>
      </p:sp>
      <p:sp>
        <p:nvSpPr>
          <p:cNvPr id="232" name="CustomShape 5"/>
          <p:cNvSpPr/>
          <p:nvPr/>
        </p:nvSpPr>
        <p:spPr>
          <a:xfrm>
            <a:off x="1143000" y="3613320"/>
            <a:ext cx="2345760" cy="40968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Search agents</a:t>
            </a:r>
            <a:endParaRPr/>
          </a:p>
        </p:txBody>
      </p:sp>
      <p:sp>
        <p:nvSpPr>
          <p:cNvPr id="233" name="CustomShape 6"/>
          <p:cNvSpPr/>
          <p:nvPr/>
        </p:nvSpPr>
        <p:spPr>
          <a:xfrm>
            <a:off x="1143000" y="4222800"/>
            <a:ext cx="2490120" cy="40968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RSS Job feeds</a:t>
            </a:r>
            <a:endParaRPr/>
          </a:p>
        </p:txBody>
      </p:sp>
    </p:spTree>
  </p:cSld>
  <p:clrMapOvr>
    <a:masterClrMapping/>
  </p:clrMapOvr>
  <p:transition>
    <p:pull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35" name="Picture 1"/>
          <p:cNvPicPr/>
          <p:nvPr/>
        </p:nvPicPr>
        <p:blipFill>
          <a:blip r:embed="rId2"/>
          <a:stretch>
            <a:fillRect/>
          </a:stretch>
        </p:blipFill>
        <p:spPr>
          <a:xfrm>
            <a:off x="-7560" y="32760"/>
            <a:ext cx="9143640" cy="6503040"/>
          </a:xfrm>
          <a:prstGeom prst="rect">
            <a:avLst/>
          </a:prstGeom>
        </p:spPr>
      </p:pic>
    </p:spTree>
  </p:cSld>
  <p:clrMapOvr>
    <a:masterClrMapping/>
  </p:clrMapOvr>
  <p:transition>
    <p:pull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37" name="Picture 1"/>
          <p:cNvPicPr/>
          <p:nvPr/>
        </p:nvPicPr>
        <p:blipFill>
          <a:blip r:embed="rId2"/>
          <a:stretch>
            <a:fillRect/>
          </a:stretch>
        </p:blipFill>
        <p:spPr>
          <a:xfrm>
            <a:off x="738360" y="0"/>
            <a:ext cx="7217640" cy="6455880"/>
          </a:xfrm>
          <a:prstGeom prst="rect">
            <a:avLst/>
          </a:prstGeom>
        </p:spPr>
      </p:pic>
    </p:spTree>
  </p:cSld>
  <p:clrMapOvr>
    <a:masterClrMapping/>
  </p:clrMapOvr>
  <p:transition>
    <p:pull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39" name="Picture 2"/>
          <p:cNvPicPr/>
          <p:nvPr/>
        </p:nvPicPr>
        <p:blipFill>
          <a:blip r:embed="rId2"/>
          <a:stretch>
            <a:fillRect/>
          </a:stretch>
        </p:blipFill>
        <p:spPr>
          <a:xfrm>
            <a:off x="405720" y="0"/>
            <a:ext cx="8486280" cy="6460200"/>
          </a:xfrm>
          <a:prstGeom prst="rect">
            <a:avLst/>
          </a:prstGeom>
        </p:spPr>
      </p:pic>
    </p:spTree>
  </p:cSld>
  <p:clrMapOvr>
    <a:masterClrMapping/>
  </p:clrMapOvr>
  <p:transition>
    <p:pull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41" name="Picture 4"/>
          <p:cNvPicPr/>
          <p:nvPr/>
        </p:nvPicPr>
        <p:blipFill>
          <a:blip r:embed="rId2"/>
          <a:stretch>
            <a:fillRect/>
          </a:stretch>
        </p:blipFill>
        <p:spPr>
          <a:xfrm>
            <a:off x="1362240" y="1124640"/>
            <a:ext cx="6305400" cy="5328000"/>
          </a:xfrm>
          <a:prstGeom prst="rect">
            <a:avLst/>
          </a:prstGeom>
        </p:spPr>
      </p:pic>
    </p:spTree>
  </p:cSld>
  <p:clrMapOvr>
    <a:masterClrMapping/>
  </p:clrMapOvr>
  <p:transition>
    <p:pull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43" name="Picture 2"/>
          <p:cNvPicPr/>
          <p:nvPr/>
        </p:nvPicPr>
        <p:blipFill>
          <a:blip r:embed="rId2"/>
          <a:stretch>
            <a:fillRect/>
          </a:stretch>
        </p:blipFill>
        <p:spPr>
          <a:xfrm>
            <a:off x="611640" y="965880"/>
            <a:ext cx="7128360" cy="5467680"/>
          </a:xfrm>
          <a:prstGeom prst="rect">
            <a:avLst/>
          </a:prstGeom>
        </p:spPr>
      </p:pic>
    </p:spTree>
  </p:cSld>
  <p:clrMapOvr>
    <a:masterClrMapping/>
  </p:clrMapOvr>
  <p:transition>
    <p:pull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45" name="Picture 2"/>
          <p:cNvPicPr/>
          <p:nvPr/>
        </p:nvPicPr>
        <p:blipFill>
          <a:blip r:embed="rId2"/>
          <a:stretch>
            <a:fillRect/>
          </a:stretch>
        </p:blipFill>
        <p:spPr>
          <a:xfrm>
            <a:off x="41400" y="116640"/>
            <a:ext cx="9110520" cy="6677280"/>
          </a:xfrm>
          <a:prstGeom prst="rect">
            <a:avLst/>
          </a:prstGeom>
        </p:spPr>
      </p:pic>
    </p:spTree>
  </p:cSld>
  <p:clrMapOvr>
    <a:masterClrMapping/>
  </p:clrMapOvr>
  <p:transition>
    <p:pull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CustomShape 1"/>
          <p:cNvSpPr/>
          <p:nvPr/>
        </p:nvSpPr>
        <p:spPr>
          <a:xfrm>
            <a:off x="323640" y="54864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47" name="Picture 1"/>
          <p:cNvPicPr/>
          <p:nvPr/>
        </p:nvPicPr>
        <p:blipFill>
          <a:blip r:embed="rId2"/>
          <a:stretch>
            <a:fillRect/>
          </a:stretch>
        </p:blipFill>
        <p:spPr>
          <a:xfrm>
            <a:off x="0" y="0"/>
            <a:ext cx="9233640" cy="6791400"/>
          </a:xfrm>
          <a:prstGeom prst="rect">
            <a:avLst/>
          </a:prstGeom>
        </p:spPr>
      </p:pic>
    </p:spTree>
  </p:cSld>
  <p:clrMapOvr>
    <a:masterClrMapping/>
  </p:clrMapOvr>
  <p:transition>
    <p:pull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CustomShape 1"/>
          <p:cNvSpPr/>
          <p:nvPr/>
        </p:nvSpPr>
        <p:spPr>
          <a:xfrm>
            <a:off x="2857680" y="1692360"/>
            <a:ext cx="1672560" cy="501480"/>
          </a:xfrm>
          <a:prstGeom prst="rect">
            <a:avLst/>
          </a:prstGeom>
        </p:spPr>
        <p:txBody>
          <a:bodyPr lIns="90000" tIns="45000" rIns="90000" bIns="45000" anchor="ctr"/>
          <a:lstStyle/>
          <a:p>
            <a:pPr>
              <a:lnSpc>
                <a:spcPct val="150000"/>
              </a:lnSpc>
            </a:pPr>
            <a:r>
              <a:rPr lang="nl-NL">
                <a:solidFill>
                  <a:srgbClr val="808080"/>
                </a:solidFill>
                <a:latin typeface="Arial"/>
                <a:ea typeface="DejaVu Sans"/>
              </a:rPr>
              <a:t>CV database</a:t>
            </a:r>
            <a:endParaRPr/>
          </a:p>
        </p:txBody>
      </p:sp>
      <p:sp>
        <p:nvSpPr>
          <p:cNvPr id="249" name="CustomShape 2"/>
          <p:cNvSpPr/>
          <p:nvPr/>
        </p:nvSpPr>
        <p:spPr>
          <a:xfrm>
            <a:off x="1494000" y="2354040"/>
            <a:ext cx="6364440" cy="104904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ea typeface="DejaVu Sans"/>
              </a:rPr>
              <a:t>  </a:t>
            </a:r>
            <a:r>
              <a:rPr lang="nl-NL" sz="1400">
                <a:solidFill>
                  <a:srgbClr val="404040"/>
                </a:solidFill>
                <a:latin typeface="Arial"/>
                <a:ea typeface="DejaVu Sans"/>
              </a:rPr>
              <a:t>Accessed by agencies and companies</a:t>
            </a:r>
            <a:endParaRPr/>
          </a:p>
          <a:p>
            <a:pPr>
              <a:lnSpc>
                <a:spcPct val="150000"/>
              </a:lnSpc>
              <a:buFont typeface="Symbol"/>
              <a:buChar char=""/>
            </a:pPr>
            <a:r>
              <a:rPr lang="nl-NL" sz="1400">
                <a:solidFill>
                  <a:srgbClr val="404040"/>
                </a:solidFill>
                <a:latin typeface="Arial"/>
                <a:ea typeface="DejaVu Sans"/>
              </a:rPr>
              <a:t>  All recruitment agencies should check with you before forwarding your CV!</a:t>
            </a:r>
            <a:endParaRPr/>
          </a:p>
          <a:p>
            <a:pPr>
              <a:lnSpc>
                <a:spcPct val="150000"/>
              </a:lnSpc>
              <a:buFont typeface="Symbol"/>
              <a:buChar char=""/>
            </a:pPr>
            <a:r>
              <a:rPr lang="nl-NL" sz="1400">
                <a:solidFill>
                  <a:srgbClr val="404040"/>
                </a:solidFill>
                <a:latin typeface="Arial"/>
                <a:ea typeface="DejaVu Sans"/>
              </a:rPr>
              <a:t>  Put your CV on inactive after finding the job</a:t>
            </a:r>
            <a:endParaRPr/>
          </a:p>
        </p:txBody>
      </p:sp>
      <p:sp>
        <p:nvSpPr>
          <p:cNvPr id="250" name="CustomShape 3"/>
          <p:cNvSpPr/>
          <p:nvPr/>
        </p:nvSpPr>
        <p:spPr>
          <a:xfrm>
            <a:off x="0" y="0"/>
            <a:ext cx="9143280" cy="360"/>
          </a:xfrm>
          <a:prstGeom prst="rect">
            <a:avLst/>
          </a:prstGeom>
        </p:spPr>
      </p:sp>
      <p:sp>
        <p:nvSpPr>
          <p:cNvPr id="251" name="CustomShape 4"/>
          <p:cNvSpPr/>
          <p:nvPr/>
        </p:nvSpPr>
        <p:spPr>
          <a:xfrm>
            <a:off x="457200" y="3105000"/>
            <a:ext cx="9143280" cy="360"/>
          </a:xfrm>
          <a:prstGeom prst="rect">
            <a:avLst/>
          </a:prstGeom>
        </p:spPr>
      </p:sp>
      <p:sp>
        <p:nvSpPr>
          <p:cNvPr id="252" name="CustomShape 5"/>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spTree>
  </p:cSld>
  <p:clrMapOvr>
    <a:masterClrMapping/>
  </p:clrMapOvr>
  <p:transition>
    <p:pull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CustomShape 1"/>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54" name="Picture 4"/>
          <p:cNvPicPr/>
          <p:nvPr/>
        </p:nvPicPr>
        <p:blipFill>
          <a:blip r:embed="rId2"/>
          <a:stretch>
            <a:fillRect/>
          </a:stretch>
        </p:blipFill>
        <p:spPr>
          <a:xfrm>
            <a:off x="1331640" y="1196640"/>
            <a:ext cx="6408360" cy="4824000"/>
          </a:xfrm>
          <a:prstGeom prst="rect">
            <a:avLst/>
          </a:prstGeom>
        </p:spPr>
      </p:pic>
    </p:spTree>
  </p:cSld>
  <p:clrMapOvr>
    <a:masterClrMapping/>
  </p:clrMapOvr>
  <p:transition>
    <p:pull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 name="CustomShape 1"/>
          <p:cNvSpPr/>
          <p:nvPr/>
        </p:nvSpPr>
        <p:spPr>
          <a:xfrm>
            <a:off x="2518920" y="1857240"/>
            <a:ext cx="2954160" cy="364320"/>
          </a:xfrm>
          <a:prstGeom prst="rect">
            <a:avLst/>
          </a:prstGeom>
        </p:spPr>
        <p:txBody>
          <a:bodyPr wrap="none" lIns="90000" tIns="45000" rIns="90000" bIns="45000"/>
          <a:lstStyle/>
          <a:p>
            <a:r>
              <a:rPr lang="nl-NL">
                <a:solidFill>
                  <a:srgbClr val="808080"/>
                </a:solidFill>
                <a:latin typeface="Arial"/>
                <a:ea typeface="DejaVu Sans"/>
              </a:rPr>
              <a:t>Data protection and privacy</a:t>
            </a:r>
            <a:endParaRPr/>
          </a:p>
        </p:txBody>
      </p:sp>
      <p:sp>
        <p:nvSpPr>
          <p:cNvPr id="256" name="CustomShape 2"/>
          <p:cNvSpPr/>
          <p:nvPr/>
        </p:nvSpPr>
        <p:spPr>
          <a:xfrm>
            <a:off x="1479240" y="2287440"/>
            <a:ext cx="6420960" cy="104904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ea typeface="DejaVu Sans"/>
              </a:rPr>
              <a:t>  </a:t>
            </a:r>
            <a:r>
              <a:rPr lang="nl-NL" sz="1400">
                <a:solidFill>
                  <a:srgbClr val="404040"/>
                </a:solidFill>
                <a:latin typeface="Arial"/>
                <a:ea typeface="DejaVu Sans"/>
              </a:rPr>
              <a:t>Your details should not be shared with anyone else without your permission</a:t>
            </a:r>
            <a:endParaRPr/>
          </a:p>
          <a:p>
            <a:pPr>
              <a:lnSpc>
                <a:spcPct val="150000"/>
              </a:lnSpc>
              <a:buFont typeface="Symbol"/>
              <a:buChar char=""/>
            </a:pPr>
            <a:r>
              <a:rPr lang="nl-NL" sz="1400">
                <a:solidFill>
                  <a:srgbClr val="404040"/>
                </a:solidFill>
                <a:latin typeface="Arial"/>
                <a:ea typeface="DejaVu Sans"/>
              </a:rPr>
              <a:t>  You must be asked to confirm with terms and conditions</a:t>
            </a:r>
            <a:endParaRPr/>
          </a:p>
          <a:p>
            <a:pPr>
              <a:lnSpc>
                <a:spcPct val="150000"/>
              </a:lnSpc>
              <a:buFont typeface="Symbol"/>
              <a:buChar char=""/>
            </a:pPr>
            <a:r>
              <a:rPr lang="nl-NL" sz="1400">
                <a:solidFill>
                  <a:srgbClr val="404040"/>
                </a:solidFill>
                <a:latin typeface="Arial"/>
                <a:ea typeface="DejaVu Sans"/>
              </a:rPr>
              <a:t>  Website should have privacy policy</a:t>
            </a:r>
            <a:endParaRPr/>
          </a:p>
        </p:txBody>
      </p:sp>
      <p:sp>
        <p:nvSpPr>
          <p:cNvPr id="257" name="CustomShape 3"/>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spTree>
  </p:cSld>
  <p:clrMapOvr>
    <a:masterClrMapping/>
  </p:clrMapOvr>
  <p:transition>
    <p:pull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CustomShape 1"/>
          <p:cNvSpPr/>
          <p:nvPr/>
        </p:nvSpPr>
        <p:spPr>
          <a:xfrm>
            <a:off x="2939040" y="1571760"/>
            <a:ext cx="1779120" cy="364320"/>
          </a:xfrm>
          <a:prstGeom prst="rect">
            <a:avLst/>
          </a:prstGeom>
        </p:spPr>
        <p:txBody>
          <a:bodyPr wrap="none" lIns="90000" tIns="45000" rIns="90000" bIns="45000"/>
          <a:lstStyle/>
          <a:p>
            <a:r>
              <a:rPr lang="nl-NL">
                <a:solidFill>
                  <a:srgbClr val="000000"/>
                </a:solidFill>
                <a:latin typeface="Arial"/>
                <a:ea typeface="DejaVu Sans"/>
              </a:rPr>
              <a:t>  </a:t>
            </a:r>
            <a:r>
              <a:rPr lang="nl-NL">
                <a:solidFill>
                  <a:srgbClr val="808080"/>
                </a:solidFill>
                <a:latin typeface="Arial"/>
                <a:ea typeface="DejaVu Sans"/>
              </a:rPr>
              <a:t>Search agents</a:t>
            </a:r>
            <a:endParaRPr/>
          </a:p>
        </p:txBody>
      </p:sp>
      <p:sp>
        <p:nvSpPr>
          <p:cNvPr id="259" name="CustomShape 2"/>
          <p:cNvSpPr/>
          <p:nvPr/>
        </p:nvSpPr>
        <p:spPr>
          <a:xfrm>
            <a:off x="1589040" y="2147040"/>
            <a:ext cx="7273080" cy="136872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ea typeface="DejaVu Sans"/>
              </a:rPr>
              <a:t>  </a:t>
            </a:r>
            <a:r>
              <a:rPr lang="nl-NL" sz="1400">
                <a:solidFill>
                  <a:srgbClr val="404040"/>
                </a:solidFill>
                <a:latin typeface="Arial"/>
                <a:ea typeface="DejaVu Sans"/>
              </a:rPr>
              <a:t>Make a separate email address</a:t>
            </a:r>
            <a:endParaRPr/>
          </a:p>
          <a:p>
            <a:pPr>
              <a:lnSpc>
                <a:spcPct val="150000"/>
              </a:lnSpc>
              <a:buFont typeface="Symbol"/>
              <a:buChar char=""/>
            </a:pPr>
            <a:r>
              <a:rPr lang="nl-NL" sz="1400">
                <a:solidFill>
                  <a:srgbClr val="404040"/>
                </a:solidFill>
                <a:latin typeface="Arial"/>
                <a:ea typeface="DejaVu Sans"/>
              </a:rPr>
              <a:t>  Set up ‘jobs by email’ account: job agent</a:t>
            </a:r>
            <a:endParaRPr/>
          </a:p>
          <a:p>
            <a:pPr>
              <a:lnSpc>
                <a:spcPct val="150000"/>
              </a:lnSpc>
              <a:buFont typeface="Symbol"/>
              <a:buChar char=""/>
            </a:pPr>
            <a:r>
              <a:rPr lang="nl-NL" sz="1400">
                <a:solidFill>
                  <a:srgbClr val="404040"/>
                </a:solidFill>
                <a:latin typeface="Arial"/>
                <a:ea typeface="DejaVu Sans"/>
              </a:rPr>
              <a:t>  SMS service</a:t>
            </a:r>
            <a:endParaRPr/>
          </a:p>
          <a:p>
            <a:pPr>
              <a:lnSpc>
                <a:spcPct val="150000"/>
              </a:lnSpc>
            </a:pPr>
            <a:r>
              <a:rPr lang="nl-NL" sz="1400">
                <a:solidFill>
                  <a:srgbClr val="404040"/>
                </a:solidFill>
                <a:latin typeface="Arial"/>
                <a:ea typeface="DejaVu Sans"/>
              </a:rPr>
              <a:t> </a:t>
            </a:r>
            <a:r>
              <a:rPr lang="nl-NL" sz="1400">
                <a:solidFill>
                  <a:srgbClr val="FF0000"/>
                </a:solidFill>
                <a:latin typeface="Arial"/>
                <a:ea typeface="DejaVu Sans"/>
              </a:rPr>
              <a:t>Tip:  </a:t>
            </a:r>
            <a:r>
              <a:rPr lang="nl-NL" sz="1400">
                <a:solidFill>
                  <a:srgbClr val="404040"/>
                </a:solidFill>
                <a:latin typeface="Arial"/>
                <a:ea typeface="DejaVu Sans"/>
              </a:rPr>
              <a:t>make sure you review the criteria on regular basis to avoid missing out suitable jobs!</a:t>
            </a:r>
            <a:endParaRPr/>
          </a:p>
        </p:txBody>
      </p:sp>
      <p:sp>
        <p:nvSpPr>
          <p:cNvPr id="260" name="CustomShape 3"/>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spTree>
  </p:cSld>
  <p:clrMapOvr>
    <a:masterClrMapping/>
  </p:clrMapOvr>
  <p:transition>
    <p:pull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CustomShape 1"/>
          <p:cNvSpPr/>
          <p:nvPr/>
        </p:nvSpPr>
        <p:spPr>
          <a:xfrm>
            <a:off x="3430080" y="908640"/>
            <a:ext cx="1779120" cy="364320"/>
          </a:xfrm>
          <a:prstGeom prst="rect">
            <a:avLst/>
          </a:prstGeom>
        </p:spPr>
        <p:txBody>
          <a:bodyPr wrap="none" lIns="90000" tIns="45000" rIns="90000" bIns="45000"/>
          <a:lstStyle/>
          <a:p>
            <a:r>
              <a:rPr lang="nl-NL">
                <a:solidFill>
                  <a:srgbClr val="000000"/>
                </a:solidFill>
                <a:latin typeface="Arial"/>
                <a:ea typeface="DejaVu Sans"/>
              </a:rPr>
              <a:t>  </a:t>
            </a:r>
            <a:r>
              <a:rPr lang="nl-NL">
                <a:solidFill>
                  <a:srgbClr val="808080"/>
                </a:solidFill>
                <a:latin typeface="Arial"/>
                <a:ea typeface="DejaVu Sans"/>
              </a:rPr>
              <a:t>Search agents</a:t>
            </a:r>
            <a:endParaRPr/>
          </a:p>
        </p:txBody>
      </p:sp>
      <p:sp>
        <p:nvSpPr>
          <p:cNvPr id="262" name="CustomShape 2"/>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63" name="Picture 1"/>
          <p:cNvPicPr/>
          <p:nvPr/>
        </p:nvPicPr>
        <p:blipFill>
          <a:blip r:embed="rId2"/>
          <a:stretch>
            <a:fillRect/>
          </a:stretch>
        </p:blipFill>
        <p:spPr>
          <a:xfrm>
            <a:off x="1185480" y="1566720"/>
            <a:ext cx="6773040" cy="3724560"/>
          </a:xfrm>
          <a:prstGeom prst="rect">
            <a:avLst/>
          </a:prstGeom>
        </p:spPr>
      </p:pic>
    </p:spTree>
  </p:cSld>
  <p:clrMapOvr>
    <a:masterClrMapping/>
  </p:clrMapOvr>
  <p:transition>
    <p:pull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CustomShape 1"/>
          <p:cNvSpPr/>
          <p:nvPr/>
        </p:nvSpPr>
        <p:spPr>
          <a:xfrm>
            <a:off x="468360" y="563400"/>
            <a:ext cx="8228880" cy="416880"/>
          </a:xfrm>
          <a:prstGeom prst="rect">
            <a:avLst/>
          </a:prstGeom>
        </p:spPr>
        <p:txBody>
          <a:bodyPr lIns="90000" tIns="45000" rIns="90000" bIns="45000"/>
          <a:lstStyle/>
          <a:p>
            <a:pPr algn="ctr"/>
            <a:endParaRP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980280"/>
            <a:ext cx="8229600" cy="531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 name="CustomShape 1"/>
          <p:cNvSpPr/>
          <p:nvPr/>
        </p:nvSpPr>
        <p:spPr>
          <a:xfrm>
            <a:off x="1899000" y="1643040"/>
            <a:ext cx="1702800" cy="364320"/>
          </a:xfrm>
          <a:prstGeom prst="rect">
            <a:avLst/>
          </a:prstGeom>
        </p:spPr>
        <p:txBody>
          <a:bodyPr wrap="none" lIns="90000" tIns="45000" rIns="90000" bIns="45000"/>
          <a:lstStyle/>
          <a:p>
            <a:r>
              <a:rPr lang="nl-NL">
                <a:solidFill>
                  <a:srgbClr val="808080"/>
                </a:solidFill>
                <a:latin typeface="Arial"/>
                <a:ea typeface="DejaVu Sans"/>
              </a:rPr>
              <a:t>RSS Job feeds</a:t>
            </a:r>
            <a:endParaRPr/>
          </a:p>
        </p:txBody>
      </p:sp>
      <p:pic>
        <p:nvPicPr>
          <p:cNvPr id="266" name="Picture 2"/>
          <p:cNvPicPr/>
          <p:nvPr/>
        </p:nvPicPr>
        <p:blipFill>
          <a:blip r:embed="rId2"/>
          <a:stretch>
            <a:fillRect/>
          </a:stretch>
        </p:blipFill>
        <p:spPr>
          <a:xfrm>
            <a:off x="1763640" y="2208240"/>
            <a:ext cx="861120" cy="785160"/>
          </a:xfrm>
          <a:prstGeom prst="rect">
            <a:avLst/>
          </a:prstGeom>
        </p:spPr>
      </p:pic>
      <p:pic>
        <p:nvPicPr>
          <p:cNvPr id="267" name="Picture 3"/>
          <p:cNvPicPr/>
          <p:nvPr/>
        </p:nvPicPr>
        <p:blipFill>
          <a:blip r:embed="rId3"/>
          <a:stretch>
            <a:fillRect/>
          </a:stretch>
        </p:blipFill>
        <p:spPr>
          <a:xfrm>
            <a:off x="2916360" y="2257560"/>
            <a:ext cx="686520" cy="686520"/>
          </a:xfrm>
          <a:prstGeom prst="rect">
            <a:avLst/>
          </a:prstGeom>
        </p:spPr>
      </p:pic>
      <p:pic>
        <p:nvPicPr>
          <p:cNvPr id="268" name="Picture 4"/>
          <p:cNvPicPr/>
          <p:nvPr/>
        </p:nvPicPr>
        <p:blipFill>
          <a:blip r:embed="rId4"/>
          <a:stretch>
            <a:fillRect/>
          </a:stretch>
        </p:blipFill>
        <p:spPr>
          <a:xfrm>
            <a:off x="4068720" y="2205000"/>
            <a:ext cx="791280" cy="791280"/>
          </a:xfrm>
          <a:prstGeom prst="rect">
            <a:avLst/>
          </a:prstGeom>
        </p:spPr>
      </p:pic>
      <p:sp>
        <p:nvSpPr>
          <p:cNvPr id="269" name="CustomShape 2"/>
          <p:cNvSpPr/>
          <p:nvPr/>
        </p:nvSpPr>
        <p:spPr>
          <a:xfrm>
            <a:off x="1285920" y="3793320"/>
            <a:ext cx="7143120" cy="1368720"/>
          </a:xfrm>
          <a:prstGeom prst="rect">
            <a:avLst/>
          </a:prstGeom>
        </p:spPr>
        <p:txBody>
          <a:bodyPr lIns="90000" tIns="45000" rIns="90000" bIns="45000" anchor="ctr"/>
          <a:lstStyle/>
          <a:p>
            <a:pPr>
              <a:buFont typeface="Symbol"/>
              <a:buChar char=""/>
            </a:pPr>
            <a:r>
              <a:rPr lang="nl-NL" sz="1400">
                <a:solidFill>
                  <a:srgbClr val="404040"/>
                </a:solidFill>
                <a:latin typeface="Arial"/>
                <a:ea typeface="DejaVu Sans"/>
              </a:rPr>
              <a:t>  Not required to register  email address</a:t>
            </a:r>
            <a:endParaRPr/>
          </a:p>
          <a:p>
            <a:pPr>
              <a:buFont typeface="Symbol"/>
              <a:buChar char=""/>
            </a:pPr>
            <a:r>
              <a:rPr lang="nl-NL" sz="1400">
                <a:solidFill>
                  <a:srgbClr val="404040"/>
                </a:solidFill>
                <a:latin typeface="Arial"/>
                <a:ea typeface="DejaVu Sans"/>
              </a:rPr>
              <a:t>  RSS job search feed: </a:t>
            </a:r>
            <a:endParaRPr/>
          </a:p>
          <a:p>
            <a:r>
              <a:rPr lang="nl-NL" sz="1400">
                <a:solidFill>
                  <a:srgbClr val="404040"/>
                </a:solidFill>
                <a:latin typeface="Arial"/>
                <a:ea typeface="DejaVu Sans"/>
              </a:rPr>
              <a:t>    When a job is posted which matches your criteria a message is  sent to you</a:t>
            </a:r>
            <a:endParaRPr/>
          </a:p>
          <a:p>
            <a:pPr>
              <a:buFont typeface="Symbol"/>
              <a:buChar char=""/>
            </a:pPr>
            <a:r>
              <a:rPr lang="nl-NL" sz="1400">
                <a:solidFill>
                  <a:srgbClr val="404040"/>
                </a:solidFill>
                <a:latin typeface="Arial"/>
                <a:ea typeface="DejaVu Sans"/>
              </a:rPr>
              <a:t>  Publishes  content directly to subscriber</a:t>
            </a:r>
            <a:endParaRPr/>
          </a:p>
          <a:p>
            <a:pPr>
              <a:buFont typeface="Symbol"/>
              <a:buChar char=""/>
            </a:pPr>
            <a:r>
              <a:rPr lang="nl-NL" sz="1400">
                <a:solidFill>
                  <a:srgbClr val="404040"/>
                </a:solidFill>
                <a:latin typeface="Arial"/>
                <a:ea typeface="DejaVu Sans"/>
              </a:rPr>
              <a:t>  To receive: RSS reader</a:t>
            </a:r>
            <a:endParaRPr/>
          </a:p>
          <a:p>
            <a:pPr>
              <a:buFont typeface="Symbol"/>
              <a:buChar char=""/>
            </a:pPr>
            <a:r>
              <a:rPr lang="nl-NL" sz="1400">
                <a:solidFill>
                  <a:srgbClr val="404040"/>
                </a:solidFill>
                <a:latin typeface="Arial"/>
                <a:ea typeface="DejaVu Sans"/>
              </a:rPr>
              <a:t>  Browser Internet Explorer 7/ 8 has a built in RSS reader</a:t>
            </a:r>
            <a:endParaRPr/>
          </a:p>
        </p:txBody>
      </p:sp>
      <p:sp>
        <p:nvSpPr>
          <p:cNvPr id="270" name="CustomShape 3"/>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sp>
        <p:nvSpPr>
          <p:cNvPr id="271" name="CustomShape 4"/>
          <p:cNvSpPr/>
          <p:nvPr/>
        </p:nvSpPr>
        <p:spPr>
          <a:xfrm>
            <a:off x="1857240" y="3143160"/>
            <a:ext cx="4642560" cy="257400"/>
          </a:xfrm>
          <a:prstGeom prst="rect">
            <a:avLst/>
          </a:prstGeom>
        </p:spPr>
        <p:txBody>
          <a:bodyPr lIns="90000" tIns="45000" rIns="90000" bIns="45000"/>
          <a:lstStyle/>
          <a:p>
            <a:r>
              <a:rPr lang="nl-NL" sz="1100">
                <a:solidFill>
                  <a:srgbClr val="404040"/>
                </a:solidFill>
                <a:latin typeface="Arial"/>
                <a:ea typeface="DejaVu Sans"/>
              </a:rPr>
              <a:t>‘Really Simple syndication’ or ‘Rich Site Summary’</a:t>
            </a:r>
            <a:endParaRPr/>
          </a:p>
        </p:txBody>
      </p:sp>
    </p:spTree>
  </p:cSld>
  <p:clrMapOvr>
    <a:masterClrMapping/>
  </p:clrMapOvr>
  <p:transition>
    <p:pull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CustomShape 1"/>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Commercial Jobsites: Job Boards</a:t>
            </a:r>
            <a:endParaRPr/>
          </a:p>
        </p:txBody>
      </p:sp>
      <p:pic>
        <p:nvPicPr>
          <p:cNvPr id="273" name="Picture 1"/>
          <p:cNvPicPr/>
          <p:nvPr/>
        </p:nvPicPr>
        <p:blipFill>
          <a:blip r:embed="rId2"/>
          <a:stretch>
            <a:fillRect/>
          </a:stretch>
        </p:blipFill>
        <p:spPr>
          <a:xfrm>
            <a:off x="971640" y="1917000"/>
            <a:ext cx="3086280" cy="2581200"/>
          </a:xfrm>
          <a:prstGeom prst="rect">
            <a:avLst/>
          </a:prstGeom>
        </p:spPr>
      </p:pic>
      <p:pic>
        <p:nvPicPr>
          <p:cNvPr id="274" name="Picture 2"/>
          <p:cNvPicPr/>
          <p:nvPr/>
        </p:nvPicPr>
        <p:blipFill>
          <a:blip r:embed="rId3"/>
          <a:stretch>
            <a:fillRect/>
          </a:stretch>
        </p:blipFill>
        <p:spPr>
          <a:xfrm>
            <a:off x="4750200" y="1340640"/>
            <a:ext cx="2528640" cy="4240800"/>
          </a:xfrm>
          <a:prstGeom prst="rect">
            <a:avLst/>
          </a:prstGeom>
        </p:spPr>
      </p:pic>
    </p:spTree>
  </p:cSld>
  <p:clrMapOvr>
    <a:masterClrMapping/>
  </p:clrMapOvr>
  <p:transition>
    <p:pull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CustomShape 1"/>
          <p:cNvSpPr/>
          <p:nvPr/>
        </p:nvSpPr>
        <p:spPr>
          <a:xfrm>
            <a:off x="468360" y="563400"/>
            <a:ext cx="8228880" cy="416880"/>
          </a:xfrm>
          <a:prstGeom prst="rect">
            <a:avLst/>
          </a:prstGeom>
        </p:spPr>
        <p:txBody>
          <a:bodyPr lIns="90000" tIns="45000" rIns="90000" bIns="45000"/>
          <a:lstStyle/>
          <a:p>
            <a:pPr algn="ctr"/>
            <a:r>
              <a:rPr lang="nl-NL" sz="2000" b="1">
                <a:solidFill>
                  <a:srgbClr val="FF0000"/>
                </a:solidFill>
                <a:latin typeface="Corbel"/>
                <a:ea typeface="DejaVu Sans"/>
              </a:rPr>
              <a:t>Job Search Engines</a:t>
            </a:r>
            <a:endParaRPr/>
          </a:p>
        </p:txBody>
      </p:sp>
      <p:pic>
        <p:nvPicPr>
          <p:cNvPr id="276" name="Picture 2"/>
          <p:cNvPicPr/>
          <p:nvPr/>
        </p:nvPicPr>
        <p:blipFill>
          <a:blip r:embed="rId2"/>
          <a:stretch>
            <a:fillRect/>
          </a:stretch>
        </p:blipFill>
        <p:spPr>
          <a:xfrm>
            <a:off x="1419120" y="1772640"/>
            <a:ext cx="6362280" cy="729720"/>
          </a:xfrm>
          <a:prstGeom prst="rect">
            <a:avLst/>
          </a:prstGeom>
        </p:spPr>
      </p:pic>
      <p:sp>
        <p:nvSpPr>
          <p:cNvPr id="277" name="CustomShape 2"/>
          <p:cNvSpPr/>
          <p:nvPr/>
        </p:nvSpPr>
        <p:spPr>
          <a:xfrm>
            <a:off x="1691640" y="2894760"/>
            <a:ext cx="4571640" cy="2008440"/>
          </a:xfrm>
          <a:prstGeom prst="rect">
            <a:avLst/>
          </a:prstGeom>
        </p:spPr>
        <p:txBody>
          <a:bodyPr lIns="90000" tIns="45000" rIns="90000" bIns="45000"/>
          <a:lstStyle/>
          <a:p>
            <a:r>
              <a:rPr lang="nl-NL" sz="1400">
                <a:solidFill>
                  <a:srgbClr val="404040"/>
                </a:solidFill>
                <a:latin typeface="Arial"/>
                <a:ea typeface="DejaVu Sans"/>
              </a:rPr>
              <a:t>Justlanded
Njobs 
Jooble
Jobrapido 
Simplyhired  
Indeed 
Jobsafary</a:t>
            </a:r>
            <a:endParaRPr/>
          </a:p>
          <a:p>
            <a:r>
              <a:rPr lang="nl-NL" sz="1400">
                <a:solidFill>
                  <a:srgbClr val="404040"/>
                </a:solidFill>
                <a:latin typeface="Arial"/>
                <a:ea typeface="DejaVu Sans"/>
              </a:rPr>
              <a:t>Mitula</a:t>
            </a:r>
            <a:endParaRPr/>
          </a:p>
          <a:p>
            <a:r>
              <a:rPr lang="nl-NL" sz="1400">
                <a:solidFill>
                  <a:srgbClr val="404040"/>
                </a:solidFill>
                <a:latin typeface="Arial"/>
                <a:ea typeface="DejaVu Sans"/>
              </a:rPr>
              <a:t>Zoekmijnbaan</a:t>
            </a:r>
            <a:endParaRPr/>
          </a:p>
        </p:txBody>
      </p:sp>
    </p:spTree>
  </p:cSld>
  <p:clrMapOvr>
    <a:masterClrMapping/>
  </p:clrMapOvr>
  <p:transition>
    <p:pull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CustomShape 1"/>
          <p:cNvSpPr/>
          <p:nvPr/>
        </p:nvSpPr>
        <p:spPr>
          <a:xfrm>
            <a:off x="395280" y="620640"/>
            <a:ext cx="8228880" cy="345240"/>
          </a:xfrm>
          <a:prstGeom prst="rect">
            <a:avLst/>
          </a:prstGeom>
        </p:spPr>
        <p:txBody>
          <a:bodyPr lIns="90000" tIns="45000" rIns="90000" bIns="45000"/>
          <a:lstStyle/>
          <a:p>
            <a:pPr algn="ctr"/>
            <a:r>
              <a:rPr lang="nl-NL" sz="2000" b="1">
                <a:solidFill>
                  <a:srgbClr val="FF0000"/>
                </a:solidFill>
                <a:latin typeface="Corbel"/>
                <a:ea typeface="DejaVu Sans"/>
              </a:rPr>
              <a:t>Job search engines </a:t>
            </a:r>
            <a:endParaRPr/>
          </a:p>
        </p:txBody>
      </p:sp>
      <p:pic>
        <p:nvPicPr>
          <p:cNvPr id="279" name="Picture 7"/>
          <p:cNvPicPr/>
          <p:nvPr/>
        </p:nvPicPr>
        <p:blipFill>
          <a:blip r:embed="rId2"/>
          <a:stretch>
            <a:fillRect/>
          </a:stretch>
        </p:blipFill>
        <p:spPr>
          <a:xfrm>
            <a:off x="827640" y="1124640"/>
            <a:ext cx="7128000" cy="5193360"/>
          </a:xfrm>
          <a:prstGeom prst="rect">
            <a:avLst/>
          </a:prstGeom>
        </p:spPr>
      </p:pic>
    </p:spTree>
  </p:cSld>
  <p:clrMapOvr>
    <a:masterClrMapping/>
  </p:clrMapOvr>
  <p:transition>
    <p:pull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CustomShape 1"/>
          <p:cNvSpPr/>
          <p:nvPr/>
        </p:nvSpPr>
        <p:spPr>
          <a:xfrm>
            <a:off x="457200" y="571680"/>
            <a:ext cx="8228880" cy="428040"/>
          </a:xfrm>
          <a:prstGeom prst="rect">
            <a:avLst/>
          </a:prstGeom>
        </p:spPr>
        <p:txBody>
          <a:bodyPr lIns="90000" tIns="45000" rIns="90000" bIns="45000"/>
          <a:lstStyle/>
          <a:p>
            <a:pPr algn="ctr"/>
            <a:r>
              <a:rPr lang="nl-NL" sz="2000" b="1">
                <a:solidFill>
                  <a:srgbClr val="FF0000"/>
                </a:solidFill>
                <a:latin typeface="Corbel"/>
                <a:ea typeface="DejaVu Sans"/>
              </a:rPr>
              <a:t>Search engines</a:t>
            </a:r>
            <a:endParaRPr/>
          </a:p>
        </p:txBody>
      </p:sp>
      <p:sp>
        <p:nvSpPr>
          <p:cNvPr id="281" name="CustomShape 2"/>
          <p:cNvSpPr/>
          <p:nvPr/>
        </p:nvSpPr>
        <p:spPr>
          <a:xfrm>
            <a:off x="1385640" y="2925000"/>
            <a:ext cx="3285360" cy="2388960"/>
          </a:xfrm>
          <a:prstGeom prst="rect">
            <a:avLst/>
          </a:prstGeom>
        </p:spPr>
        <p:txBody>
          <a:bodyPr lIns="90000" tIns="45000" rIns="90000" bIns="45000" anchor="ctr"/>
          <a:lstStyle/>
          <a:p>
            <a:r>
              <a:rPr lang="nl-NL">
                <a:solidFill>
                  <a:srgbClr val="808080"/>
                </a:solidFill>
                <a:latin typeface="Arial"/>
                <a:ea typeface="DejaVu Sans"/>
              </a:rPr>
              <a:t>Search engines</a:t>
            </a:r>
            <a:r>
              <a:rPr lang="nl-NL" sz="1400">
                <a:solidFill>
                  <a:srgbClr val="808080"/>
                </a:solidFill>
                <a:latin typeface="Arial"/>
                <a:ea typeface="DejaVu Sans"/>
              </a:rPr>
              <a:t>:</a:t>
            </a:r>
            <a:endParaRPr/>
          </a:p>
          <a:p>
            <a:endParaRPr/>
          </a:p>
          <a:p>
            <a:pPr>
              <a:buFont typeface="Symbol"/>
              <a:buChar char=""/>
            </a:pPr>
            <a:r>
              <a:rPr lang="nl-NL" sz="1400">
                <a:solidFill>
                  <a:srgbClr val="404040"/>
                </a:solidFill>
                <a:latin typeface="Arial"/>
                <a:ea typeface="DejaVu Sans"/>
              </a:rPr>
              <a:t>  Google</a:t>
            </a:r>
            <a:endParaRPr/>
          </a:p>
          <a:p>
            <a:pPr>
              <a:buFont typeface="Symbol"/>
              <a:buChar char=""/>
            </a:pPr>
            <a:r>
              <a:rPr lang="nl-NL" sz="1400">
                <a:solidFill>
                  <a:srgbClr val="404040"/>
                </a:solidFill>
                <a:latin typeface="Arial"/>
                <a:ea typeface="DejaVu Sans"/>
              </a:rPr>
              <a:t>  AOL</a:t>
            </a:r>
            <a:endParaRPr/>
          </a:p>
          <a:p>
            <a:pPr>
              <a:buFont typeface="Symbol"/>
              <a:buChar char=""/>
            </a:pPr>
            <a:r>
              <a:rPr lang="nl-NL" sz="1400">
                <a:solidFill>
                  <a:srgbClr val="404040"/>
                </a:solidFill>
                <a:latin typeface="Arial"/>
                <a:ea typeface="DejaVu Sans"/>
              </a:rPr>
              <a:t>  MSN</a:t>
            </a:r>
            <a:endParaRPr/>
          </a:p>
          <a:p>
            <a:pPr>
              <a:buFont typeface="Symbol"/>
              <a:buChar char=""/>
            </a:pPr>
            <a:r>
              <a:rPr lang="nl-NL" sz="1400">
                <a:solidFill>
                  <a:srgbClr val="404040"/>
                </a:solidFill>
                <a:latin typeface="Arial"/>
                <a:ea typeface="DejaVu Sans"/>
              </a:rPr>
              <a:t>  Lycos</a:t>
            </a:r>
            <a:endParaRPr/>
          </a:p>
          <a:p>
            <a:pPr>
              <a:buFont typeface="Symbol"/>
              <a:buChar char=""/>
            </a:pPr>
            <a:r>
              <a:rPr lang="nl-NL" sz="1400">
                <a:solidFill>
                  <a:srgbClr val="404040"/>
                </a:solidFill>
                <a:latin typeface="Arial"/>
                <a:ea typeface="DejaVu Sans"/>
              </a:rPr>
              <a:t>  Ask</a:t>
            </a:r>
            <a:endParaRPr/>
          </a:p>
          <a:p>
            <a:pPr>
              <a:buFont typeface="Symbol"/>
              <a:buChar char=""/>
            </a:pPr>
            <a:r>
              <a:rPr lang="nl-NL" sz="1400">
                <a:solidFill>
                  <a:srgbClr val="404040"/>
                </a:solidFill>
                <a:latin typeface="Arial"/>
                <a:ea typeface="DejaVu Sans"/>
              </a:rPr>
              <a:t>  Yahoo!</a:t>
            </a:r>
            <a:endParaRPr/>
          </a:p>
          <a:p>
            <a:pPr>
              <a:buFont typeface="Symbol"/>
              <a:buChar char=""/>
            </a:pPr>
            <a:r>
              <a:rPr lang="nl-NL" sz="1400">
                <a:solidFill>
                  <a:srgbClr val="404040"/>
                </a:solidFill>
                <a:latin typeface="Arial"/>
                <a:ea typeface="DejaVu Sans"/>
              </a:rPr>
              <a:t>  Etc.</a:t>
            </a:r>
            <a:endParaRPr/>
          </a:p>
          <a:p>
            <a:pPr>
              <a:lnSpc>
                <a:spcPct val="150000"/>
              </a:lnSpc>
            </a:pPr>
            <a:r>
              <a:rPr lang="nl-NL" sz="1400">
                <a:solidFill>
                  <a:srgbClr val="000000"/>
                </a:solidFill>
                <a:latin typeface="Arial"/>
                <a:ea typeface="DejaVu Sans"/>
              </a:rPr>
              <a:t>.</a:t>
            </a:r>
            <a:endParaRPr/>
          </a:p>
        </p:txBody>
      </p:sp>
      <p:sp>
        <p:nvSpPr>
          <p:cNvPr id="282" name="CustomShape 3"/>
          <p:cNvSpPr/>
          <p:nvPr/>
        </p:nvSpPr>
        <p:spPr>
          <a:xfrm>
            <a:off x="1347480" y="1482480"/>
            <a:ext cx="6571440" cy="1326960"/>
          </a:xfrm>
          <a:prstGeom prst="rect">
            <a:avLst/>
          </a:prstGeom>
        </p:spPr>
        <p:txBody>
          <a:bodyPr lIns="90000" tIns="45000" rIns="90000" bIns="45000"/>
          <a:lstStyle/>
          <a:p>
            <a:r>
              <a:rPr lang="nl-NL">
                <a:solidFill>
                  <a:srgbClr val="808080"/>
                </a:solidFill>
                <a:latin typeface="Arial"/>
                <a:ea typeface="DejaVu Sans"/>
              </a:rPr>
              <a:t>How does it work?</a:t>
            </a:r>
            <a:endParaRPr/>
          </a:p>
          <a:p>
            <a:endParaRPr/>
          </a:p>
          <a:p>
            <a:pPr>
              <a:buFont typeface="Symbol"/>
              <a:buChar char=""/>
            </a:pPr>
            <a:r>
              <a:rPr lang="nl-NL" sz="1400">
                <a:solidFill>
                  <a:srgbClr val="000000"/>
                </a:solidFill>
                <a:latin typeface="Arial"/>
                <a:ea typeface="DejaVu Sans"/>
              </a:rPr>
              <a:t>  </a:t>
            </a:r>
            <a:r>
              <a:rPr lang="nl-NL" sz="1400">
                <a:solidFill>
                  <a:srgbClr val="404040"/>
                </a:solidFill>
                <a:latin typeface="Arial"/>
                <a:ea typeface="DejaVu Sans"/>
              </a:rPr>
              <a:t>30-35 % are listed</a:t>
            </a:r>
            <a:endParaRPr/>
          </a:p>
          <a:p>
            <a:pPr>
              <a:buFont typeface="Symbol"/>
              <a:buChar char=""/>
            </a:pPr>
            <a:r>
              <a:rPr lang="nl-NL" sz="1400">
                <a:solidFill>
                  <a:srgbClr val="404040"/>
                </a:solidFill>
                <a:latin typeface="Arial"/>
                <a:ea typeface="DejaVu Sans"/>
              </a:rPr>
              <a:t>  software: spiders or robots</a:t>
            </a:r>
            <a:endParaRPr/>
          </a:p>
        </p:txBody>
      </p:sp>
    </p:spTree>
  </p:cSld>
  <p:clrMapOvr>
    <a:masterClrMapping/>
  </p:clrMapOvr>
  <p:transition>
    <p:pull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CustomShape 1"/>
          <p:cNvSpPr/>
          <p:nvPr/>
        </p:nvSpPr>
        <p:spPr>
          <a:xfrm>
            <a:off x="0" y="0"/>
            <a:ext cx="360" cy="360"/>
          </a:xfrm>
          <a:prstGeom prst="rect">
            <a:avLst/>
          </a:prstGeom>
        </p:spPr>
      </p:sp>
      <p:sp>
        <p:nvSpPr>
          <p:cNvPr id="284" name="CustomShape 2"/>
          <p:cNvSpPr/>
          <p:nvPr/>
        </p:nvSpPr>
        <p:spPr>
          <a:xfrm>
            <a:off x="1285920" y="1714680"/>
            <a:ext cx="5928480" cy="729360"/>
          </a:xfrm>
          <a:prstGeom prst="rect">
            <a:avLst/>
          </a:prstGeom>
        </p:spPr>
        <p:txBody>
          <a:bodyPr lIns="90000" tIns="45000" rIns="90000" bIns="45000"/>
          <a:lstStyle/>
          <a:p>
            <a:pPr>
              <a:buFont typeface="Symbol"/>
              <a:buChar char=""/>
            </a:pPr>
            <a:r>
              <a:rPr lang="nl-NL" sz="1400">
                <a:solidFill>
                  <a:srgbClr val="000000"/>
                </a:solidFill>
                <a:latin typeface="Arial"/>
                <a:ea typeface="DejaVu Sans"/>
              </a:rPr>
              <a:t> Return search results based on ALL the words you use in search terms.</a:t>
            </a:r>
            <a:endParaRPr/>
          </a:p>
          <a:p>
            <a:pPr>
              <a:buFont typeface="Symbol"/>
              <a:buChar char=""/>
            </a:pPr>
            <a:r>
              <a:rPr lang="nl-NL" sz="1400">
                <a:solidFill>
                  <a:srgbClr val="000000"/>
                </a:solidFill>
                <a:latin typeface="Arial"/>
                <a:ea typeface="DejaVu Sans"/>
              </a:rPr>
              <a:t> The order can affect the search results:</a:t>
            </a:r>
            <a:endParaRPr/>
          </a:p>
        </p:txBody>
      </p:sp>
      <p:pic>
        <p:nvPicPr>
          <p:cNvPr id="285" name="Picture 6"/>
          <p:cNvPicPr/>
          <p:nvPr/>
        </p:nvPicPr>
        <p:blipFill>
          <a:blip r:embed="rId3"/>
          <a:stretch>
            <a:fillRect/>
          </a:stretch>
        </p:blipFill>
        <p:spPr>
          <a:xfrm>
            <a:off x="1285920" y="2733840"/>
            <a:ext cx="6670080" cy="838800"/>
          </a:xfrm>
          <a:prstGeom prst="rect">
            <a:avLst/>
          </a:prstGeom>
        </p:spPr>
      </p:pic>
      <p:pic>
        <p:nvPicPr>
          <p:cNvPr id="286" name="Picture 8"/>
          <p:cNvPicPr/>
          <p:nvPr/>
        </p:nvPicPr>
        <p:blipFill>
          <a:blip r:embed="rId4"/>
          <a:stretch>
            <a:fillRect/>
          </a:stretch>
        </p:blipFill>
        <p:spPr>
          <a:xfrm>
            <a:off x="1285920" y="3875040"/>
            <a:ext cx="6670080" cy="849600"/>
          </a:xfrm>
          <a:prstGeom prst="rect">
            <a:avLst/>
          </a:prstGeom>
        </p:spPr>
      </p:pic>
      <p:sp>
        <p:nvSpPr>
          <p:cNvPr id="287" name="CustomShape 3"/>
          <p:cNvSpPr/>
          <p:nvPr/>
        </p:nvSpPr>
        <p:spPr>
          <a:xfrm>
            <a:off x="1285920" y="5000760"/>
            <a:ext cx="4500000" cy="729360"/>
          </a:xfrm>
          <a:prstGeom prst="rect">
            <a:avLst/>
          </a:prstGeom>
        </p:spPr>
        <p:txBody>
          <a:bodyPr lIns="90000" tIns="45000" rIns="90000" bIns="45000"/>
          <a:lstStyle/>
          <a:p>
            <a:r>
              <a:rPr lang="nl-NL" sz="1400">
                <a:solidFill>
                  <a:srgbClr val="FF0000"/>
                </a:solidFill>
                <a:latin typeface="Arial"/>
                <a:ea typeface="DejaVu Sans"/>
              </a:rPr>
              <a:t>Tip:  </a:t>
            </a:r>
            <a:r>
              <a:rPr lang="nl-NL" sz="1400" i="1">
                <a:solidFill>
                  <a:srgbClr val="000000"/>
                </a:solidFill>
                <a:latin typeface="Arial"/>
                <a:ea typeface="DejaVu Sans"/>
              </a:rPr>
              <a:t>Use 2 or more words in your search term. Try changing the order of words to see different results!</a:t>
            </a:r>
            <a:endParaRPr/>
          </a:p>
          <a:p>
            <a:endParaRPr/>
          </a:p>
        </p:txBody>
      </p:sp>
      <p:sp>
        <p:nvSpPr>
          <p:cNvPr id="288" name="CustomShape 4"/>
          <p:cNvSpPr/>
          <p:nvPr/>
        </p:nvSpPr>
        <p:spPr>
          <a:xfrm>
            <a:off x="457200" y="571680"/>
            <a:ext cx="8228880" cy="428040"/>
          </a:xfrm>
          <a:prstGeom prst="rect">
            <a:avLst/>
          </a:prstGeom>
        </p:spPr>
        <p:txBody>
          <a:bodyPr lIns="90000" tIns="45000" rIns="90000" bIns="45000"/>
          <a:lstStyle/>
          <a:p>
            <a:pPr algn="ctr"/>
            <a:r>
              <a:rPr lang="nl-NL" sz="2000" b="1">
                <a:solidFill>
                  <a:srgbClr val="FF0000"/>
                </a:solidFill>
                <a:latin typeface="Corbel"/>
                <a:ea typeface="DejaVu Sans"/>
              </a:rPr>
              <a:t>Search engines</a:t>
            </a:r>
            <a:endParaRPr/>
          </a:p>
        </p:txBody>
      </p:sp>
      <p:pic>
        <p:nvPicPr>
          <p:cNvPr id="289" name="Picture 2"/>
          <p:cNvPicPr/>
          <p:nvPr/>
        </p:nvPicPr>
        <p:blipFill>
          <a:blip r:embed="rId5"/>
          <a:stretch>
            <a:fillRect/>
          </a:stretch>
        </p:blipFill>
        <p:spPr>
          <a:xfrm>
            <a:off x="5292000" y="2865600"/>
            <a:ext cx="263160" cy="358560"/>
          </a:xfrm>
          <a:prstGeom prst="rect">
            <a:avLst/>
          </a:prstGeom>
        </p:spPr>
      </p:pic>
      <p:pic>
        <p:nvPicPr>
          <p:cNvPr id="290" name="Picture 3"/>
          <p:cNvPicPr/>
          <p:nvPr/>
        </p:nvPicPr>
        <p:blipFill>
          <a:blip r:embed="rId5"/>
          <a:stretch>
            <a:fillRect/>
          </a:stretch>
        </p:blipFill>
        <p:spPr>
          <a:xfrm>
            <a:off x="5292000" y="3858120"/>
            <a:ext cx="263160" cy="358560"/>
          </a:xfrm>
          <a:prstGeom prst="rect">
            <a:avLst/>
          </a:prstGeom>
        </p:spPr>
      </p:pic>
    </p:spTree>
  </p:cSld>
  <p:clrMapOvr>
    <a:masterClrMapping/>
  </p:clrMapOvr>
  <p:transition>
    <p:pull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CustomShape 1"/>
          <p:cNvSpPr/>
          <p:nvPr/>
        </p:nvSpPr>
        <p:spPr>
          <a:xfrm>
            <a:off x="0" y="0"/>
            <a:ext cx="360" cy="360"/>
          </a:xfrm>
          <a:prstGeom prst="rect">
            <a:avLst/>
          </a:prstGeom>
        </p:spPr>
      </p:sp>
      <p:sp>
        <p:nvSpPr>
          <p:cNvPr id="292" name="CustomShape 2"/>
          <p:cNvSpPr/>
          <p:nvPr/>
        </p:nvSpPr>
        <p:spPr>
          <a:xfrm>
            <a:off x="457200" y="571680"/>
            <a:ext cx="8228880" cy="428040"/>
          </a:xfrm>
          <a:prstGeom prst="rect">
            <a:avLst/>
          </a:prstGeom>
        </p:spPr>
        <p:txBody>
          <a:bodyPr lIns="90000" tIns="45000" rIns="90000" bIns="45000"/>
          <a:lstStyle/>
          <a:p>
            <a:pPr algn="ctr"/>
            <a:r>
              <a:rPr lang="nl-NL" sz="2000" b="1">
                <a:solidFill>
                  <a:srgbClr val="FF0000"/>
                </a:solidFill>
                <a:latin typeface="Corbel"/>
                <a:ea typeface="DejaVu Sans"/>
              </a:rPr>
              <a:t>Search engines</a:t>
            </a:r>
            <a:endParaRPr/>
          </a:p>
        </p:txBody>
      </p:sp>
      <p:sp>
        <p:nvSpPr>
          <p:cNvPr id="293" name="CustomShape 3"/>
          <p:cNvSpPr/>
          <p:nvPr/>
        </p:nvSpPr>
        <p:spPr>
          <a:xfrm>
            <a:off x="2071800" y="1214280"/>
            <a:ext cx="5142960" cy="638640"/>
          </a:xfrm>
          <a:prstGeom prst="rect">
            <a:avLst/>
          </a:prstGeom>
        </p:spPr>
        <p:txBody>
          <a:bodyPr lIns="90000" tIns="45000" rIns="90000" bIns="45000"/>
          <a:lstStyle/>
          <a:p>
            <a:pPr algn="ctr"/>
            <a:r>
              <a:rPr lang="nl-NL">
                <a:solidFill>
                  <a:srgbClr val="808080"/>
                </a:solidFill>
                <a:latin typeface="Arial"/>
                <a:ea typeface="DejaVu Sans"/>
              </a:rPr>
              <a:t>Boolean logic</a:t>
            </a:r>
            <a:endParaRPr/>
          </a:p>
          <a:p>
            <a:endParaRPr/>
          </a:p>
        </p:txBody>
      </p:sp>
      <p:sp>
        <p:nvSpPr>
          <p:cNvPr id="294" name="CustomShape 4"/>
          <p:cNvSpPr/>
          <p:nvPr/>
        </p:nvSpPr>
        <p:spPr>
          <a:xfrm>
            <a:off x="1785960" y="1785960"/>
            <a:ext cx="5000040" cy="303120"/>
          </a:xfrm>
          <a:prstGeom prst="rect">
            <a:avLst/>
          </a:prstGeom>
        </p:spPr>
        <p:txBody>
          <a:bodyPr lIns="90000" tIns="45000" rIns="90000" bIns="45000"/>
          <a:lstStyle/>
          <a:p>
            <a:r>
              <a:rPr lang="nl-NL" sz="1400">
                <a:solidFill>
                  <a:srgbClr val="404040"/>
                </a:solidFill>
                <a:latin typeface="Arial"/>
                <a:ea typeface="DejaVu Sans"/>
              </a:rPr>
              <a:t>Create your own search queries:</a:t>
            </a:r>
            <a:endParaRPr/>
          </a:p>
        </p:txBody>
      </p:sp>
      <p:sp>
        <p:nvSpPr>
          <p:cNvPr id="295" name="CustomShape 5"/>
          <p:cNvSpPr/>
          <p:nvPr/>
        </p:nvSpPr>
        <p:spPr>
          <a:xfrm>
            <a:off x="3452760" y="99360"/>
            <a:ext cx="2237400" cy="257400"/>
          </a:xfrm>
          <a:prstGeom prst="rect">
            <a:avLst/>
          </a:prstGeom>
        </p:spPr>
        <p:txBody>
          <a:bodyPr wrap="none" lIns="90000" tIns="45000" rIns="90000" bIns="45000" anchor="ctr"/>
          <a:lstStyle/>
          <a:p>
            <a:pPr>
              <a:buFont typeface="Symbol"/>
              <a:buChar char=""/>
            </a:pPr>
            <a:r>
              <a:rPr lang="nl-NL" sz="1100">
                <a:solidFill>
                  <a:srgbClr val="404040"/>
                </a:solidFill>
                <a:latin typeface="Calibri"/>
                <a:ea typeface="DejaVu Sans"/>
              </a:rPr>
              <a:t>Create your own search queries:</a:t>
            </a:r>
            <a:endParaRPr/>
          </a:p>
        </p:txBody>
      </p:sp>
      <p:sp>
        <p:nvSpPr>
          <p:cNvPr id="296" name="CustomShape 6"/>
          <p:cNvSpPr/>
          <p:nvPr/>
        </p:nvSpPr>
        <p:spPr>
          <a:xfrm>
            <a:off x="3452760" y="99360"/>
            <a:ext cx="2237400" cy="257400"/>
          </a:xfrm>
          <a:prstGeom prst="rect">
            <a:avLst/>
          </a:prstGeom>
        </p:spPr>
        <p:txBody>
          <a:bodyPr wrap="none" lIns="90000" tIns="45000" rIns="90000" bIns="45000" anchor="ctr"/>
          <a:lstStyle/>
          <a:p>
            <a:pPr>
              <a:buFont typeface="Symbol"/>
              <a:buChar char=""/>
            </a:pPr>
            <a:r>
              <a:rPr lang="nl-NL" sz="1100">
                <a:solidFill>
                  <a:srgbClr val="404040"/>
                </a:solidFill>
                <a:latin typeface="Calibri"/>
                <a:ea typeface="DejaVu Sans"/>
              </a:rPr>
              <a:t>Create your own search queries:</a:t>
            </a:r>
            <a:endParaRPr/>
          </a:p>
        </p:txBody>
      </p:sp>
      <p:sp>
        <p:nvSpPr>
          <p:cNvPr id="297" name="CustomShape 7"/>
          <p:cNvSpPr/>
          <p:nvPr/>
        </p:nvSpPr>
        <p:spPr>
          <a:xfrm>
            <a:off x="1785960" y="2286000"/>
            <a:ext cx="999360" cy="249840"/>
          </a:xfrm>
          <a:prstGeom prst="rect">
            <a:avLst/>
          </a:prstGeom>
        </p:spPr>
        <p:txBody>
          <a:bodyPr lIns="90000" tIns="45000" rIns="90000" bIns="45000"/>
          <a:lstStyle/>
          <a:p>
            <a:r>
              <a:rPr lang="nl-NL" sz="1050">
                <a:solidFill>
                  <a:srgbClr val="FF0000"/>
                </a:solidFill>
                <a:latin typeface="Arial"/>
                <a:ea typeface="DejaVu Sans"/>
              </a:rPr>
              <a:t>Example 1</a:t>
            </a:r>
            <a:endParaRPr/>
          </a:p>
        </p:txBody>
      </p:sp>
      <p:pic>
        <p:nvPicPr>
          <p:cNvPr id="298" name="Picture 9"/>
          <p:cNvPicPr/>
          <p:nvPr/>
        </p:nvPicPr>
        <p:blipFill>
          <a:blip r:embed="rId3"/>
          <a:stretch>
            <a:fillRect/>
          </a:stretch>
        </p:blipFill>
        <p:spPr>
          <a:xfrm>
            <a:off x="1043640" y="2492280"/>
            <a:ext cx="7344360" cy="910800"/>
          </a:xfrm>
          <a:prstGeom prst="rect">
            <a:avLst/>
          </a:prstGeom>
        </p:spPr>
      </p:pic>
      <p:pic>
        <p:nvPicPr>
          <p:cNvPr id="299" name="Picture 12"/>
          <p:cNvPicPr/>
          <p:nvPr/>
        </p:nvPicPr>
        <p:blipFill>
          <a:blip r:embed="rId4"/>
          <a:stretch>
            <a:fillRect/>
          </a:stretch>
        </p:blipFill>
        <p:spPr>
          <a:xfrm>
            <a:off x="1259640" y="3792960"/>
            <a:ext cx="7128360" cy="1003680"/>
          </a:xfrm>
          <a:prstGeom prst="rect">
            <a:avLst/>
          </a:prstGeom>
        </p:spPr>
      </p:pic>
      <p:sp>
        <p:nvSpPr>
          <p:cNvPr id="300" name="CustomShape 8"/>
          <p:cNvSpPr/>
          <p:nvPr/>
        </p:nvSpPr>
        <p:spPr>
          <a:xfrm>
            <a:off x="1817280" y="3562560"/>
            <a:ext cx="999360" cy="249840"/>
          </a:xfrm>
          <a:prstGeom prst="rect">
            <a:avLst/>
          </a:prstGeom>
        </p:spPr>
        <p:txBody>
          <a:bodyPr lIns="90000" tIns="45000" rIns="90000" bIns="45000"/>
          <a:lstStyle/>
          <a:p>
            <a:r>
              <a:rPr lang="nl-NL" sz="1050">
                <a:solidFill>
                  <a:srgbClr val="FF0000"/>
                </a:solidFill>
                <a:latin typeface="Arial"/>
                <a:ea typeface="DejaVu Sans"/>
              </a:rPr>
              <a:t>Example 2</a:t>
            </a:r>
            <a:endParaRPr/>
          </a:p>
        </p:txBody>
      </p:sp>
      <p:pic>
        <p:nvPicPr>
          <p:cNvPr id="301" name="Picture 2"/>
          <p:cNvPicPr/>
          <p:nvPr/>
        </p:nvPicPr>
        <p:blipFill>
          <a:blip r:embed="rId5"/>
          <a:stretch>
            <a:fillRect/>
          </a:stretch>
        </p:blipFill>
        <p:spPr>
          <a:xfrm>
            <a:off x="6156000" y="2649600"/>
            <a:ext cx="263160" cy="358560"/>
          </a:xfrm>
          <a:prstGeom prst="rect">
            <a:avLst/>
          </a:prstGeom>
        </p:spPr>
      </p:pic>
      <p:pic>
        <p:nvPicPr>
          <p:cNvPr id="302" name="Picture 3"/>
          <p:cNvPicPr/>
          <p:nvPr/>
        </p:nvPicPr>
        <p:blipFill>
          <a:blip r:embed="rId5"/>
          <a:stretch>
            <a:fillRect/>
          </a:stretch>
        </p:blipFill>
        <p:spPr>
          <a:xfrm>
            <a:off x="5209560" y="3861000"/>
            <a:ext cx="263160" cy="358560"/>
          </a:xfrm>
          <a:prstGeom prst="rect">
            <a:avLst/>
          </a:prstGeom>
        </p:spPr>
      </p:pic>
    </p:spTree>
  </p:cSld>
  <p:clrMapOvr>
    <a:masterClrMapping/>
  </p:clrMapOvr>
  <p:transition>
    <p:pull dir="l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CustomShape 1"/>
          <p:cNvSpPr/>
          <p:nvPr/>
        </p:nvSpPr>
        <p:spPr>
          <a:xfrm>
            <a:off x="0" y="0"/>
            <a:ext cx="360" cy="360"/>
          </a:xfrm>
          <a:prstGeom prst="rect">
            <a:avLst/>
          </a:prstGeom>
        </p:spPr>
      </p:sp>
      <p:sp>
        <p:nvSpPr>
          <p:cNvPr id="304" name="CustomShape 2"/>
          <p:cNvSpPr/>
          <p:nvPr/>
        </p:nvSpPr>
        <p:spPr>
          <a:xfrm>
            <a:off x="457200" y="571680"/>
            <a:ext cx="8228880" cy="428040"/>
          </a:xfrm>
          <a:prstGeom prst="rect">
            <a:avLst/>
          </a:prstGeom>
        </p:spPr>
        <p:txBody>
          <a:bodyPr lIns="90000" tIns="45000" rIns="90000" bIns="45000"/>
          <a:lstStyle/>
          <a:p>
            <a:pPr algn="ctr"/>
            <a:r>
              <a:rPr lang="nl-NL" sz="2000" b="1">
                <a:solidFill>
                  <a:srgbClr val="FF0000"/>
                </a:solidFill>
                <a:latin typeface="Corbel"/>
                <a:ea typeface="DejaVu Sans"/>
              </a:rPr>
              <a:t>Search engines</a:t>
            </a:r>
            <a:endParaRPr/>
          </a:p>
        </p:txBody>
      </p:sp>
      <p:sp>
        <p:nvSpPr>
          <p:cNvPr id="305" name="CustomShape 3"/>
          <p:cNvSpPr/>
          <p:nvPr/>
        </p:nvSpPr>
        <p:spPr>
          <a:xfrm>
            <a:off x="2143080" y="1285920"/>
            <a:ext cx="4785480" cy="577440"/>
          </a:xfrm>
          <a:prstGeom prst="rect">
            <a:avLst/>
          </a:prstGeom>
        </p:spPr>
        <p:txBody>
          <a:bodyPr lIns="90000" tIns="45000" rIns="90000" bIns="45000"/>
          <a:lstStyle/>
          <a:p>
            <a:pPr algn="ctr"/>
            <a:r>
              <a:rPr lang="nl-NL">
                <a:solidFill>
                  <a:srgbClr val="808080"/>
                </a:solidFill>
                <a:latin typeface="Arial"/>
                <a:ea typeface="DejaVu Sans"/>
              </a:rPr>
              <a:t>Search engine Commands</a:t>
            </a:r>
            <a:endParaRPr/>
          </a:p>
          <a:p>
            <a:pPr algn="ctr"/>
            <a:r>
              <a:rPr lang="nl-NL" sz="1400">
                <a:solidFill>
                  <a:srgbClr val="000000"/>
                </a:solidFill>
                <a:latin typeface="Arial"/>
                <a:ea typeface="DejaVu Sans"/>
              </a:rPr>
              <a:t>Commands always with CAPITALS</a:t>
            </a:r>
            <a:endParaRPr/>
          </a:p>
        </p:txBody>
      </p:sp>
      <p:pic>
        <p:nvPicPr>
          <p:cNvPr id="306" name="Picture 2"/>
          <p:cNvPicPr/>
          <p:nvPr/>
        </p:nvPicPr>
        <p:blipFill>
          <a:blip r:embed="rId3"/>
          <a:stretch>
            <a:fillRect/>
          </a:stretch>
        </p:blipFill>
        <p:spPr>
          <a:xfrm>
            <a:off x="827640" y="2133000"/>
            <a:ext cx="7714800" cy="3681000"/>
          </a:xfrm>
          <a:prstGeom prst="rect">
            <a:avLst/>
          </a:prstGeom>
        </p:spPr>
      </p:pic>
    </p:spTree>
  </p:cSld>
  <p:clrMapOvr>
    <a:masterClrMapping/>
  </p:clrMapOvr>
  <p:transition>
    <p:pull dir="l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CustomShape 1"/>
          <p:cNvSpPr/>
          <p:nvPr/>
        </p:nvSpPr>
        <p:spPr>
          <a:xfrm>
            <a:off x="39528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Online  networking</a:t>
            </a:r>
            <a:endParaRPr/>
          </a:p>
        </p:txBody>
      </p:sp>
      <p:sp>
        <p:nvSpPr>
          <p:cNvPr id="308" name="CustomShape 2"/>
          <p:cNvSpPr/>
          <p:nvPr/>
        </p:nvSpPr>
        <p:spPr>
          <a:xfrm>
            <a:off x="1731960" y="1722600"/>
            <a:ext cx="6596280" cy="1460520"/>
          </a:xfrm>
          <a:prstGeom prst="rect">
            <a:avLst/>
          </a:prstGeom>
        </p:spPr>
        <p:txBody>
          <a:bodyPr wrap="none" lIns="90000" tIns="45000" rIns="90000" bIns="45000" anchor="ctr"/>
          <a:lstStyle/>
          <a:p>
            <a:pPr>
              <a:lnSpc>
                <a:spcPct val="150000"/>
              </a:lnSpc>
              <a:buFont typeface="Symbol"/>
              <a:buChar char=""/>
            </a:pPr>
            <a:r>
              <a:rPr lang="nl-NL">
                <a:solidFill>
                  <a:srgbClr val="000000"/>
                </a:solidFill>
                <a:latin typeface="Arial"/>
                <a:ea typeface="DejaVu Sans"/>
              </a:rPr>
              <a:t> </a:t>
            </a:r>
            <a:r>
              <a:rPr lang="nl-NL" sz="1400">
                <a:solidFill>
                  <a:srgbClr val="000000"/>
                </a:solidFill>
                <a:latin typeface="Arial"/>
                <a:ea typeface="DejaVu Sans"/>
              </a:rPr>
              <a:t>Forums </a:t>
            </a:r>
            <a:endParaRPr/>
          </a:p>
          <a:p>
            <a:pPr>
              <a:lnSpc>
                <a:spcPct val="150000"/>
              </a:lnSpc>
            </a:pPr>
            <a:r>
              <a:rPr lang="nl-NL" sz="1400">
                <a:solidFill>
                  <a:srgbClr val="000000"/>
                </a:solidFill>
                <a:latin typeface="Arial"/>
                <a:ea typeface="DejaVu Sans"/>
              </a:rPr>
              <a:t>   Leforum.nl,Iamexpat, justlanded, xpatmedia, dutch daily news, etc </a:t>
            </a:r>
            <a:endParaRPr/>
          </a:p>
          <a:p>
            <a:pPr>
              <a:lnSpc>
                <a:spcPct val="150000"/>
              </a:lnSpc>
              <a:buFont typeface="Symbol"/>
              <a:buChar char=""/>
            </a:pPr>
            <a:r>
              <a:rPr lang="nl-NL" sz="1400">
                <a:solidFill>
                  <a:srgbClr val="000000"/>
                </a:solidFill>
                <a:latin typeface="Arial"/>
                <a:ea typeface="DejaVu Sans"/>
              </a:rPr>
              <a:t> Blogs</a:t>
            </a:r>
            <a:endParaRPr/>
          </a:p>
          <a:p>
            <a:pPr>
              <a:lnSpc>
                <a:spcPct val="150000"/>
              </a:lnSpc>
              <a:buFont typeface="Symbol"/>
              <a:buChar char=""/>
            </a:pPr>
            <a:r>
              <a:rPr lang="nl-NL" sz="1400">
                <a:solidFill>
                  <a:srgbClr val="000000"/>
                </a:solidFill>
                <a:latin typeface="Arial"/>
                <a:ea typeface="DejaVu Sans"/>
              </a:rPr>
              <a:t> Social networks: Linkedin, Facebook, My Space, Hyves, Youtube, Marktplaats</a:t>
            </a:r>
            <a:endParaRPr/>
          </a:p>
        </p:txBody>
      </p:sp>
      <p:sp>
        <p:nvSpPr>
          <p:cNvPr id="309" name="CustomShape 3"/>
          <p:cNvSpPr/>
          <p:nvPr/>
        </p:nvSpPr>
        <p:spPr>
          <a:xfrm>
            <a:off x="1357200" y="3501000"/>
            <a:ext cx="6741360" cy="516240"/>
          </a:xfrm>
          <a:prstGeom prst="rect">
            <a:avLst/>
          </a:prstGeom>
        </p:spPr>
        <p:txBody>
          <a:bodyPr lIns="90000" tIns="45000" rIns="90000" bIns="45000" anchor="ctr"/>
          <a:lstStyle/>
          <a:p>
            <a:r>
              <a:rPr lang="nl-NL" sz="1400">
                <a:solidFill>
                  <a:srgbClr val="404040"/>
                </a:solidFill>
                <a:latin typeface="Arial"/>
                <a:ea typeface="DejaVu Sans"/>
              </a:rPr>
              <a:t>Publish your CV on your server, website, social network site, blog!!!!!!!!!!!!!!!!!!!!!</a:t>
            </a:r>
            <a:endParaRPr/>
          </a:p>
          <a:p>
            <a:r>
              <a:rPr lang="nl-NL" sz="1400">
                <a:solidFill>
                  <a:srgbClr val="404040"/>
                </a:solidFill>
                <a:latin typeface="Arial"/>
                <a:ea typeface="DejaVu Sans"/>
              </a:rPr>
              <a:t>English CV/ resume marketing communications professional’</a:t>
            </a:r>
            <a:endParaRPr/>
          </a:p>
        </p:txBody>
      </p:sp>
    </p:spTree>
  </p:cSld>
  <p:clrMapOvr>
    <a:masterClrMapping/>
  </p:clrMapOvr>
  <p:transition>
    <p:pull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 name="CustomShape 1"/>
          <p:cNvSpPr/>
          <p:nvPr/>
        </p:nvSpPr>
        <p:spPr>
          <a:xfrm>
            <a:off x="39528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Online  networking</a:t>
            </a:r>
            <a:endParaRPr/>
          </a:p>
        </p:txBody>
      </p:sp>
      <p:pic>
        <p:nvPicPr>
          <p:cNvPr id="311" name="Picture 3"/>
          <p:cNvPicPr/>
          <p:nvPr/>
        </p:nvPicPr>
        <p:blipFill>
          <a:blip r:embed="rId2"/>
          <a:stretch>
            <a:fillRect/>
          </a:stretch>
        </p:blipFill>
        <p:spPr>
          <a:xfrm>
            <a:off x="251640" y="980640"/>
            <a:ext cx="8603640" cy="5379120"/>
          </a:xfrm>
          <a:prstGeom prst="rect">
            <a:avLst/>
          </a:prstGeom>
        </p:spPr>
      </p:pic>
    </p:spTree>
  </p:cSld>
  <p:clrMapOvr>
    <a:masterClrMapping/>
  </p:clrMapOvr>
  <p:transition>
    <p:pull dir="l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CustomShape 1"/>
          <p:cNvSpPr/>
          <p:nvPr/>
        </p:nvSpPr>
        <p:spPr>
          <a:xfrm>
            <a:off x="395280" y="620640"/>
            <a:ext cx="8228880" cy="416880"/>
          </a:xfrm>
          <a:prstGeom prst="rect">
            <a:avLst/>
          </a:prstGeom>
        </p:spPr>
        <p:txBody>
          <a:bodyPr lIns="90000" tIns="45000" rIns="90000" bIns="45000"/>
          <a:lstStyle/>
          <a:p>
            <a:pPr algn="ctr"/>
            <a:r>
              <a:rPr lang="nl-NL" sz="2000" b="1">
                <a:solidFill>
                  <a:srgbClr val="FF0000"/>
                </a:solidFill>
                <a:latin typeface="Corbel"/>
                <a:ea typeface="DejaVu Sans"/>
              </a:rPr>
              <a:t>Online  networking</a:t>
            </a:r>
            <a:endParaRPr/>
          </a:p>
        </p:txBody>
      </p:sp>
      <p:pic>
        <p:nvPicPr>
          <p:cNvPr id="313" name="Picture 3"/>
          <p:cNvPicPr/>
          <p:nvPr/>
        </p:nvPicPr>
        <p:blipFill>
          <a:blip r:embed="rId2"/>
          <a:stretch>
            <a:fillRect/>
          </a:stretch>
        </p:blipFill>
        <p:spPr>
          <a:xfrm>
            <a:off x="0" y="911160"/>
            <a:ext cx="9143280" cy="5034600"/>
          </a:xfrm>
          <a:prstGeom prst="rect">
            <a:avLst/>
          </a:prstGeom>
        </p:spPr>
      </p:pic>
      <p:pic>
        <p:nvPicPr>
          <p:cNvPr id="314" name="Picture 1"/>
          <p:cNvPicPr/>
          <p:nvPr/>
        </p:nvPicPr>
        <p:blipFill>
          <a:blip r:embed="rId3"/>
          <a:stretch>
            <a:fillRect/>
          </a:stretch>
        </p:blipFill>
        <p:spPr>
          <a:xfrm>
            <a:off x="5436000" y="5946120"/>
            <a:ext cx="2657520" cy="380520"/>
          </a:xfrm>
          <a:prstGeom prst="rect">
            <a:avLst/>
          </a:prstGeom>
        </p:spPr>
      </p:pic>
    </p:spTree>
  </p:cSld>
  <p:clrMapOvr>
    <a:masterClrMapping/>
  </p:clrMapOvr>
  <p:transition>
    <p:pull dir="l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 name="CustomShape 1"/>
          <p:cNvSpPr/>
          <p:nvPr/>
        </p:nvSpPr>
        <p:spPr>
          <a:xfrm>
            <a:off x="395280" y="620640"/>
            <a:ext cx="8228880" cy="345240"/>
          </a:xfrm>
          <a:prstGeom prst="rect">
            <a:avLst/>
          </a:prstGeom>
        </p:spPr>
        <p:txBody>
          <a:bodyPr lIns="90000" tIns="45000" rIns="90000" bIns="45000"/>
          <a:lstStyle/>
          <a:p>
            <a:pPr algn="ctr"/>
            <a:r>
              <a:rPr lang="nl-NL" b="1">
                <a:solidFill>
                  <a:srgbClr val="FF0000"/>
                </a:solidFill>
                <a:latin typeface="Corbel"/>
                <a:ea typeface="DejaVu Sans"/>
              </a:rPr>
              <a:t> CV</a:t>
            </a:r>
            <a:endParaRPr/>
          </a:p>
        </p:txBody>
      </p:sp>
      <p:sp>
        <p:nvSpPr>
          <p:cNvPr id="316" name="CustomShape 2"/>
          <p:cNvSpPr/>
          <p:nvPr/>
        </p:nvSpPr>
        <p:spPr>
          <a:xfrm>
            <a:off x="4284720" y="1628640"/>
            <a:ext cx="1439280" cy="637560"/>
          </a:xfrm>
          <a:prstGeom prst="rect">
            <a:avLst/>
          </a:prstGeom>
        </p:spPr>
        <p:txBody>
          <a:bodyPr lIns="90000" tIns="45000" rIns="90000" bIns="45000"/>
          <a:lstStyle/>
          <a:p>
            <a:pPr>
              <a:buFont typeface="Arial Unicode MS"/>
              <a:buChar char="-"/>
            </a:pPr>
            <a:r>
              <a:rPr lang="nl-NL" sz="1200">
                <a:solidFill>
                  <a:srgbClr val="404040"/>
                </a:solidFill>
                <a:latin typeface="Arial"/>
                <a:ea typeface="DejaVu Sans"/>
              </a:rPr>
              <a:t>  Work permit </a:t>
            </a:r>
            <a:endParaRPr/>
          </a:p>
          <a:p>
            <a:pPr>
              <a:buFont typeface="Arial Unicode MS"/>
              <a:buChar char="-"/>
            </a:pPr>
            <a:r>
              <a:rPr lang="nl-NL" sz="1200">
                <a:solidFill>
                  <a:srgbClr val="404040"/>
                </a:solidFill>
                <a:latin typeface="Arial"/>
                <a:ea typeface="DejaVu Sans"/>
              </a:rPr>
              <a:t>  Marital status</a:t>
            </a:r>
            <a:endParaRPr/>
          </a:p>
          <a:p>
            <a:pPr>
              <a:buFont typeface="Arial Unicode MS"/>
              <a:buChar char="-"/>
            </a:pPr>
            <a:r>
              <a:rPr lang="nl-NL" sz="1200">
                <a:solidFill>
                  <a:srgbClr val="404040"/>
                </a:solidFill>
                <a:latin typeface="Arial"/>
                <a:ea typeface="DejaVu Sans"/>
              </a:rPr>
              <a:t>  Photo</a:t>
            </a:r>
            <a:endParaRPr/>
          </a:p>
        </p:txBody>
      </p:sp>
      <p:sp>
        <p:nvSpPr>
          <p:cNvPr id="317" name="CustomShape 3"/>
          <p:cNvSpPr/>
          <p:nvPr/>
        </p:nvSpPr>
        <p:spPr>
          <a:xfrm>
            <a:off x="1332000" y="1628640"/>
            <a:ext cx="2663280" cy="1002600"/>
          </a:xfrm>
          <a:prstGeom prst="rect">
            <a:avLst/>
          </a:prstGeom>
        </p:spPr>
        <p:txBody>
          <a:bodyPr lIns="90000" tIns="45000" rIns="90000" bIns="45000"/>
          <a:lstStyle/>
          <a:p>
            <a:pPr>
              <a:buFont typeface="Arial Unicode MS"/>
              <a:buChar char="-"/>
            </a:pPr>
            <a:r>
              <a:rPr lang="nl-NL" sz="1200">
                <a:solidFill>
                  <a:srgbClr val="000000"/>
                </a:solidFill>
                <a:latin typeface="Arial"/>
                <a:ea typeface="DejaVu Sans"/>
              </a:rPr>
              <a:t>  </a:t>
            </a:r>
            <a:r>
              <a:rPr lang="nl-NL" sz="1200">
                <a:solidFill>
                  <a:srgbClr val="404040"/>
                </a:solidFill>
                <a:latin typeface="Arial"/>
                <a:ea typeface="DejaVu Sans"/>
              </a:rPr>
              <a:t>Full name	</a:t>
            </a:r>
            <a:endParaRPr/>
          </a:p>
          <a:p>
            <a:pPr>
              <a:buFont typeface="Arial Unicode MS"/>
              <a:buChar char="-"/>
            </a:pPr>
            <a:r>
              <a:rPr lang="nl-NL" sz="1200">
                <a:solidFill>
                  <a:srgbClr val="404040"/>
                </a:solidFill>
                <a:latin typeface="Arial"/>
                <a:ea typeface="DejaVu Sans"/>
              </a:rPr>
              <a:t>  Contact details (Skype, Linkedin..)</a:t>
            </a:r>
            <a:endParaRPr/>
          </a:p>
          <a:p>
            <a:pPr>
              <a:buFont typeface="Arial Unicode MS"/>
              <a:buChar char="-"/>
            </a:pPr>
            <a:r>
              <a:rPr lang="nl-NL" sz="1200">
                <a:solidFill>
                  <a:srgbClr val="404040"/>
                </a:solidFill>
                <a:latin typeface="Arial"/>
                <a:ea typeface="DejaVu Sans"/>
              </a:rPr>
              <a:t>  Date of birth</a:t>
            </a:r>
            <a:endParaRPr/>
          </a:p>
          <a:p>
            <a:pPr>
              <a:buFont typeface="Arial Unicode MS"/>
              <a:buChar char="-"/>
            </a:pPr>
            <a:r>
              <a:rPr lang="nl-NL" sz="1200">
                <a:solidFill>
                  <a:srgbClr val="404040"/>
                </a:solidFill>
                <a:latin typeface="Arial"/>
                <a:ea typeface="DejaVu Sans"/>
              </a:rPr>
              <a:t>  Nationality</a:t>
            </a:r>
            <a:endParaRPr/>
          </a:p>
        </p:txBody>
      </p:sp>
      <p:sp>
        <p:nvSpPr>
          <p:cNvPr id="318" name="CustomShape 4"/>
          <p:cNvSpPr/>
          <p:nvPr/>
        </p:nvSpPr>
        <p:spPr>
          <a:xfrm>
            <a:off x="1044720" y="1268640"/>
            <a:ext cx="2083680" cy="303120"/>
          </a:xfrm>
          <a:prstGeom prst="rect">
            <a:avLst/>
          </a:prstGeom>
        </p:spPr>
        <p:txBody>
          <a:bodyPr wrap="none" lIns="90000" tIns="45000" rIns="90000" bIns="45000" anchor="ctr"/>
          <a:lstStyle/>
          <a:p>
            <a:pPr>
              <a:buFont typeface="Symbol"/>
              <a:buChar char=""/>
            </a:pPr>
            <a:r>
              <a:rPr lang="nl-NL" sz="1400">
                <a:solidFill>
                  <a:srgbClr val="000000"/>
                </a:solidFill>
                <a:latin typeface="Arial"/>
                <a:ea typeface="DejaVu Sans"/>
              </a:rPr>
              <a:t> Personal information</a:t>
            </a:r>
            <a:endParaRPr/>
          </a:p>
        </p:txBody>
      </p:sp>
      <p:sp>
        <p:nvSpPr>
          <p:cNvPr id="319" name="CustomShape 5"/>
          <p:cNvSpPr/>
          <p:nvPr/>
        </p:nvSpPr>
        <p:spPr>
          <a:xfrm>
            <a:off x="1057320" y="2709000"/>
            <a:ext cx="1701000" cy="364320"/>
          </a:xfrm>
          <a:prstGeom prst="rect">
            <a:avLst/>
          </a:prstGeom>
        </p:spPr>
        <p:txBody>
          <a:bodyPr wrap="none" lIns="90000" tIns="45000" rIns="90000" bIns="45000" anchor="ctr"/>
          <a:lstStyle/>
          <a:p>
            <a:pPr>
              <a:buFont typeface="Symbol"/>
              <a:buChar char=""/>
            </a:pPr>
            <a:r>
              <a:rPr lang="nl-NL">
                <a:solidFill>
                  <a:srgbClr val="000000"/>
                </a:solidFill>
                <a:latin typeface="Arial"/>
                <a:ea typeface="DejaVu Sans"/>
              </a:rPr>
              <a:t> </a:t>
            </a:r>
            <a:r>
              <a:rPr lang="nl-NL" sz="1400">
                <a:solidFill>
                  <a:srgbClr val="404040"/>
                </a:solidFill>
                <a:latin typeface="Arial"/>
                <a:ea typeface="DejaVu Sans"/>
              </a:rPr>
              <a:t>Personal profile</a:t>
            </a:r>
            <a:endParaRPr/>
          </a:p>
        </p:txBody>
      </p:sp>
      <p:sp>
        <p:nvSpPr>
          <p:cNvPr id="320" name="CustomShape 6"/>
          <p:cNvSpPr/>
          <p:nvPr/>
        </p:nvSpPr>
        <p:spPr>
          <a:xfrm>
            <a:off x="1258200" y="3213720"/>
            <a:ext cx="2788920" cy="820080"/>
          </a:xfrm>
          <a:prstGeom prst="rect">
            <a:avLst/>
          </a:prstGeom>
        </p:spPr>
        <p:txBody>
          <a:bodyPr wrap="none" lIns="90000" tIns="45000" rIns="90000" bIns="45000" anchor="ctr"/>
          <a:lstStyle/>
          <a:p>
            <a:pPr>
              <a:buFont typeface="Arial Unicode MS"/>
              <a:buChar char="-"/>
            </a:pPr>
            <a:r>
              <a:rPr lang="nl-NL" sz="1200">
                <a:solidFill>
                  <a:srgbClr val="000000"/>
                </a:solidFill>
                <a:latin typeface="Arial"/>
                <a:ea typeface="DejaVu Sans"/>
              </a:rPr>
              <a:t>  </a:t>
            </a:r>
            <a:r>
              <a:rPr lang="nl-NL" sz="1200">
                <a:solidFill>
                  <a:srgbClr val="404040"/>
                </a:solidFill>
                <a:latin typeface="Arial"/>
                <a:ea typeface="DejaVu Sans"/>
              </a:rPr>
              <a:t>Mention your goal and your skills: </a:t>
            </a:r>
            <a:endParaRPr/>
          </a:p>
          <a:p>
            <a:pPr>
              <a:buFont typeface="Arial Unicode MS"/>
              <a:buChar char="-"/>
            </a:pPr>
            <a:r>
              <a:rPr lang="nl-NL" sz="1200">
                <a:solidFill>
                  <a:srgbClr val="404040"/>
                </a:solidFill>
                <a:latin typeface="Arial"/>
                <a:ea typeface="DejaVu Sans"/>
              </a:rPr>
              <a:t>  Pro-active</a:t>
            </a:r>
            <a:endParaRPr/>
          </a:p>
          <a:p>
            <a:pPr>
              <a:buFont typeface="Arial Unicode MS"/>
              <a:buChar char="-"/>
            </a:pPr>
            <a:r>
              <a:rPr lang="nl-NL" sz="1200">
                <a:solidFill>
                  <a:srgbClr val="404040"/>
                </a:solidFill>
                <a:latin typeface="Arial"/>
                <a:ea typeface="DejaVu Sans"/>
              </a:rPr>
              <a:t>  Organized</a:t>
            </a:r>
            <a:endParaRPr/>
          </a:p>
          <a:p>
            <a:pPr>
              <a:buFont typeface="Arial Unicode MS"/>
              <a:buChar char="-"/>
            </a:pPr>
            <a:r>
              <a:rPr lang="nl-NL" sz="1200">
                <a:solidFill>
                  <a:srgbClr val="404040"/>
                </a:solidFill>
                <a:latin typeface="Arial"/>
                <a:ea typeface="DejaVu Sans"/>
              </a:rPr>
              <a:t>  Eyes for details</a:t>
            </a:r>
            <a:endParaRPr/>
          </a:p>
        </p:txBody>
      </p:sp>
      <p:sp>
        <p:nvSpPr>
          <p:cNvPr id="321" name="CustomShape 7"/>
          <p:cNvSpPr/>
          <p:nvPr/>
        </p:nvSpPr>
        <p:spPr>
          <a:xfrm>
            <a:off x="1059120" y="4221720"/>
            <a:ext cx="1254600" cy="364320"/>
          </a:xfrm>
          <a:prstGeom prst="rect">
            <a:avLst/>
          </a:prstGeom>
        </p:spPr>
        <p:txBody>
          <a:bodyPr wrap="none" lIns="90000" tIns="45000" rIns="90000" bIns="45000" anchor="ctr"/>
          <a:lstStyle/>
          <a:p>
            <a:pPr>
              <a:buFont typeface="Symbol"/>
              <a:buChar char=""/>
            </a:pPr>
            <a:r>
              <a:rPr lang="nl-NL">
                <a:solidFill>
                  <a:srgbClr val="000000"/>
                </a:solidFill>
                <a:latin typeface="Arial"/>
                <a:ea typeface="DejaVu Sans"/>
              </a:rPr>
              <a:t> </a:t>
            </a:r>
            <a:r>
              <a:rPr lang="nl-NL" sz="1400">
                <a:solidFill>
                  <a:srgbClr val="404040"/>
                </a:solidFill>
                <a:latin typeface="Arial"/>
                <a:ea typeface="DejaVu Sans"/>
              </a:rPr>
              <a:t>Education</a:t>
            </a:r>
            <a:endParaRPr/>
          </a:p>
        </p:txBody>
      </p:sp>
      <p:sp>
        <p:nvSpPr>
          <p:cNvPr id="322" name="CustomShape 8"/>
          <p:cNvSpPr/>
          <p:nvPr/>
        </p:nvSpPr>
        <p:spPr>
          <a:xfrm>
            <a:off x="1252800" y="4582440"/>
            <a:ext cx="1126440" cy="637560"/>
          </a:xfrm>
          <a:prstGeom prst="rect">
            <a:avLst/>
          </a:prstGeom>
        </p:spPr>
        <p:txBody>
          <a:bodyPr wrap="none" lIns="90000" tIns="45000" rIns="90000" bIns="45000" anchor="ctr"/>
          <a:lstStyle/>
          <a:p>
            <a:pPr>
              <a:buFont typeface="Arial"/>
              <a:buChar char="-"/>
            </a:pPr>
            <a:r>
              <a:rPr lang="nl-NL" sz="1100">
                <a:solidFill>
                  <a:srgbClr val="404040"/>
                </a:solidFill>
                <a:latin typeface="Calibri"/>
                <a:ea typeface="DejaVu Sans"/>
              </a:rPr>
              <a:t>  </a:t>
            </a:r>
            <a:r>
              <a:rPr lang="nl-NL" sz="1200">
                <a:solidFill>
                  <a:srgbClr val="404040"/>
                </a:solidFill>
                <a:latin typeface="Arial"/>
                <a:ea typeface="DejaVu Sans"/>
              </a:rPr>
              <a:t>University</a:t>
            </a:r>
            <a:endParaRPr/>
          </a:p>
          <a:p>
            <a:pPr>
              <a:buFont typeface="Arial"/>
              <a:buChar char="-"/>
            </a:pPr>
            <a:r>
              <a:rPr lang="nl-NL" sz="1200">
                <a:solidFill>
                  <a:srgbClr val="404040"/>
                </a:solidFill>
                <a:latin typeface="Arial"/>
                <a:ea typeface="DejaVu Sans"/>
              </a:rPr>
              <a:t>  Schools</a:t>
            </a:r>
            <a:endParaRPr/>
          </a:p>
          <a:p>
            <a:pPr>
              <a:buFont typeface="Arial"/>
              <a:buChar char="-"/>
            </a:pPr>
            <a:r>
              <a:rPr lang="nl-NL" sz="1200">
                <a:solidFill>
                  <a:srgbClr val="404040"/>
                </a:solidFill>
                <a:latin typeface="Arial"/>
                <a:ea typeface="DejaVu Sans"/>
              </a:rPr>
              <a:t>  Courses</a:t>
            </a:r>
            <a:endParaRPr/>
          </a:p>
        </p:txBody>
      </p:sp>
    </p:spTree>
  </p:cSld>
  <p:clrMapOvr>
    <a:masterClrMapping/>
  </p:clrMapOvr>
  <p:transition>
    <p:pull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CustomShape 1"/>
          <p:cNvSpPr/>
          <p:nvPr/>
        </p:nvSpPr>
        <p:spPr>
          <a:xfrm>
            <a:off x="457200" y="571680"/>
            <a:ext cx="8228880" cy="428040"/>
          </a:xfrm>
          <a:prstGeom prst="rect">
            <a:avLst/>
          </a:prstGeom>
        </p:spPr>
        <p:txBody>
          <a:bodyPr lIns="90000" tIns="45000" rIns="90000" bIns="45000"/>
          <a:lstStyle/>
          <a:p>
            <a:pPr algn="ctr"/>
            <a:r>
              <a:rPr lang="nl-NL" sz="2000" b="1">
                <a:solidFill>
                  <a:srgbClr val="FF0000"/>
                </a:solidFill>
                <a:latin typeface="Corbel"/>
                <a:ea typeface="DejaVu Sans"/>
              </a:rPr>
              <a:t> CV</a:t>
            </a:r>
            <a:endParaRPr/>
          </a:p>
        </p:txBody>
      </p:sp>
      <p:sp>
        <p:nvSpPr>
          <p:cNvPr id="324" name="CustomShape 2"/>
          <p:cNvSpPr/>
          <p:nvPr/>
        </p:nvSpPr>
        <p:spPr>
          <a:xfrm>
            <a:off x="1184400" y="1254600"/>
            <a:ext cx="1775880" cy="303120"/>
          </a:xfrm>
          <a:prstGeom prst="rect">
            <a:avLst/>
          </a:prstGeom>
        </p:spPr>
        <p:txBody>
          <a:bodyPr wrap="none" lIns="90000" tIns="45000" rIns="90000" bIns="45000" anchor="ctr"/>
          <a:lstStyle/>
          <a:p>
            <a:pPr>
              <a:buFont typeface="Symbol"/>
              <a:buChar char=""/>
            </a:pPr>
            <a:r>
              <a:rPr lang="nl-NL" sz="1200">
                <a:solidFill>
                  <a:srgbClr val="000000"/>
                </a:solidFill>
                <a:latin typeface="Arial"/>
                <a:ea typeface="DejaVu Sans"/>
              </a:rPr>
              <a:t> </a:t>
            </a:r>
            <a:r>
              <a:rPr lang="nl-NL" sz="1400">
                <a:solidFill>
                  <a:srgbClr val="000000"/>
                </a:solidFill>
                <a:latin typeface="Arial"/>
                <a:ea typeface="DejaVu Sans"/>
              </a:rPr>
              <a:t>Work experience</a:t>
            </a:r>
            <a:endParaRPr/>
          </a:p>
        </p:txBody>
      </p:sp>
      <p:sp>
        <p:nvSpPr>
          <p:cNvPr id="325" name="CustomShape 3"/>
          <p:cNvSpPr/>
          <p:nvPr/>
        </p:nvSpPr>
        <p:spPr>
          <a:xfrm>
            <a:off x="1299960" y="4001400"/>
            <a:ext cx="1342800" cy="364320"/>
          </a:xfrm>
          <a:prstGeom prst="rect">
            <a:avLst/>
          </a:prstGeom>
        </p:spPr>
        <p:txBody>
          <a:bodyPr wrap="none" lIns="90000" tIns="45000" rIns="90000" bIns="45000" anchor="ctr"/>
          <a:lstStyle/>
          <a:p>
            <a:pPr>
              <a:buFont typeface="Symbol"/>
              <a:buChar char=""/>
            </a:pPr>
            <a:r>
              <a:rPr lang="nl-NL">
                <a:solidFill>
                  <a:srgbClr val="000000"/>
                </a:solidFill>
                <a:latin typeface="Arial"/>
                <a:ea typeface="DejaVu Sans"/>
              </a:rPr>
              <a:t> </a:t>
            </a:r>
            <a:r>
              <a:rPr lang="nl-NL" sz="1400">
                <a:solidFill>
                  <a:srgbClr val="000000"/>
                </a:solidFill>
                <a:latin typeface="Arial"/>
                <a:ea typeface="DejaVu Sans"/>
              </a:rPr>
              <a:t>Languages</a:t>
            </a:r>
            <a:endParaRPr/>
          </a:p>
        </p:txBody>
      </p:sp>
      <p:sp>
        <p:nvSpPr>
          <p:cNvPr id="326" name="CustomShape 4"/>
          <p:cNvSpPr/>
          <p:nvPr/>
        </p:nvSpPr>
        <p:spPr>
          <a:xfrm>
            <a:off x="1571760" y="4447440"/>
            <a:ext cx="1626480" cy="820080"/>
          </a:xfrm>
          <a:prstGeom prst="rect">
            <a:avLst/>
          </a:prstGeom>
        </p:spPr>
        <p:txBody>
          <a:bodyPr lIns="90000" tIns="45000" rIns="90000" bIns="45000" anchor="ctr"/>
          <a:lstStyle/>
          <a:p>
            <a:pPr>
              <a:buFont typeface="Arial Unicode MS"/>
              <a:buChar char="-"/>
            </a:pPr>
            <a:r>
              <a:rPr lang="nl-NL" sz="1200">
                <a:solidFill>
                  <a:srgbClr val="000000"/>
                </a:solidFill>
                <a:latin typeface="Arial"/>
                <a:ea typeface="DejaVu Sans"/>
              </a:rPr>
              <a:t>  English native</a:t>
            </a:r>
            <a:endParaRPr/>
          </a:p>
          <a:p>
            <a:pPr>
              <a:buFont typeface="Arial Unicode MS"/>
              <a:buChar char="-"/>
            </a:pPr>
            <a:r>
              <a:rPr lang="nl-NL" sz="1200">
                <a:solidFill>
                  <a:srgbClr val="000000"/>
                </a:solidFill>
                <a:latin typeface="Arial"/>
                <a:ea typeface="DejaVu Sans"/>
              </a:rPr>
              <a:t>  German advanced</a:t>
            </a:r>
            <a:endParaRPr/>
          </a:p>
          <a:p>
            <a:pPr>
              <a:buFont typeface="Arial Unicode MS"/>
              <a:buChar char="-"/>
            </a:pPr>
            <a:r>
              <a:rPr lang="nl-NL" sz="1200">
                <a:solidFill>
                  <a:srgbClr val="000000"/>
                </a:solidFill>
                <a:latin typeface="Arial"/>
                <a:ea typeface="DejaVu Sans"/>
              </a:rPr>
              <a:t>  Dutch beginner</a:t>
            </a:r>
            <a:endParaRPr/>
          </a:p>
        </p:txBody>
      </p:sp>
      <p:pic>
        <p:nvPicPr>
          <p:cNvPr id="327" name="Picture 2"/>
          <p:cNvPicPr/>
          <p:nvPr/>
        </p:nvPicPr>
        <p:blipFill>
          <a:blip r:embed="rId2"/>
          <a:stretch>
            <a:fillRect/>
          </a:stretch>
        </p:blipFill>
        <p:spPr>
          <a:xfrm>
            <a:off x="1130760" y="2061000"/>
            <a:ext cx="7354440" cy="1887120"/>
          </a:xfrm>
          <a:prstGeom prst="rect">
            <a:avLst/>
          </a:prstGeom>
        </p:spPr>
      </p:pic>
    </p:spTree>
  </p:cSld>
  <p:clrMapOvr>
    <a:masterClrMapping/>
  </p:clrMapOvr>
  <p:transition>
    <p:pull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 name="CustomShape 1"/>
          <p:cNvSpPr/>
          <p:nvPr/>
        </p:nvSpPr>
        <p:spPr>
          <a:xfrm>
            <a:off x="468360" y="620640"/>
            <a:ext cx="8228880" cy="345240"/>
          </a:xfrm>
          <a:prstGeom prst="rect">
            <a:avLst/>
          </a:prstGeom>
        </p:spPr>
        <p:txBody>
          <a:bodyPr lIns="90000" tIns="45000" rIns="90000" bIns="45000"/>
          <a:lstStyle/>
          <a:p>
            <a:pPr algn="ctr"/>
            <a:r>
              <a:rPr lang="nl-NL" sz="2000" b="1">
                <a:solidFill>
                  <a:srgbClr val="FF0000"/>
                </a:solidFill>
                <a:latin typeface="Corbel"/>
                <a:ea typeface="DejaVu Sans"/>
              </a:rPr>
              <a:t>CV</a:t>
            </a:r>
            <a:endParaRPr/>
          </a:p>
        </p:txBody>
      </p:sp>
      <p:sp>
        <p:nvSpPr>
          <p:cNvPr id="329" name="CustomShape 2"/>
          <p:cNvSpPr/>
          <p:nvPr/>
        </p:nvSpPr>
        <p:spPr>
          <a:xfrm>
            <a:off x="1050480" y="1685880"/>
            <a:ext cx="3952440" cy="516240"/>
          </a:xfrm>
          <a:prstGeom prst="rect">
            <a:avLst/>
          </a:prstGeom>
        </p:spPr>
        <p:txBody>
          <a:bodyPr wrap="none" lIns="90000" tIns="45000" rIns="90000" bIns="45000" anchor="ctr"/>
          <a:lstStyle/>
          <a:p>
            <a:pPr>
              <a:buFont typeface="Symbol"/>
              <a:buChar char=""/>
            </a:pPr>
            <a:r>
              <a:rPr lang="nl-NL" sz="1400">
                <a:solidFill>
                  <a:srgbClr val="000000"/>
                </a:solidFill>
                <a:latin typeface="Arial"/>
                <a:ea typeface="DejaVu Sans"/>
              </a:rPr>
              <a:t>  Computer skills</a:t>
            </a:r>
            <a:endParaRPr/>
          </a:p>
          <a:p>
            <a:r>
              <a:rPr lang="nl-NL" sz="1400">
                <a:solidFill>
                  <a:srgbClr val="000000"/>
                </a:solidFill>
                <a:latin typeface="Arial"/>
                <a:ea typeface="DejaVu Sans"/>
              </a:rPr>
              <a:t>    </a:t>
            </a:r>
            <a:r>
              <a:rPr lang="nl-NL" sz="1200">
                <a:solidFill>
                  <a:srgbClr val="000000"/>
                </a:solidFill>
                <a:latin typeface="Arial"/>
                <a:ea typeface="DejaVu Sans"/>
              </a:rPr>
              <a:t>Ms Word, Excel, Powerpoint, SAP,   Photoshop,  etc.</a:t>
            </a:r>
            <a:endParaRPr/>
          </a:p>
        </p:txBody>
      </p:sp>
      <p:sp>
        <p:nvSpPr>
          <p:cNvPr id="330" name="CustomShape 3"/>
          <p:cNvSpPr/>
          <p:nvPr/>
        </p:nvSpPr>
        <p:spPr>
          <a:xfrm>
            <a:off x="1047600" y="2341800"/>
            <a:ext cx="2650680" cy="516240"/>
          </a:xfrm>
          <a:prstGeom prst="rect">
            <a:avLst/>
          </a:prstGeom>
        </p:spPr>
        <p:txBody>
          <a:bodyPr wrap="none" lIns="90000" tIns="45000" rIns="90000" bIns="45000" anchor="ctr"/>
          <a:lstStyle/>
          <a:p>
            <a:pPr>
              <a:buFont typeface="Symbol"/>
              <a:buChar char=""/>
            </a:pPr>
            <a:r>
              <a:rPr lang="nl-NL" sz="1400">
                <a:solidFill>
                  <a:srgbClr val="000000"/>
                </a:solidFill>
                <a:latin typeface="Arial"/>
                <a:ea typeface="DejaVu Sans"/>
              </a:rPr>
              <a:t>  Achievements</a:t>
            </a:r>
            <a:endParaRPr/>
          </a:p>
          <a:p>
            <a:r>
              <a:rPr lang="nl-NL" sz="1400">
                <a:solidFill>
                  <a:srgbClr val="000000"/>
                </a:solidFill>
                <a:latin typeface="Arial"/>
                <a:ea typeface="DejaVu Sans"/>
              </a:rPr>
              <a:t>    </a:t>
            </a:r>
            <a:r>
              <a:rPr lang="nl-NL" sz="1200">
                <a:solidFill>
                  <a:srgbClr val="000000"/>
                </a:solidFill>
                <a:latin typeface="Arial"/>
                <a:ea typeface="DejaVu Sans"/>
              </a:rPr>
              <a:t>School awards, Work awards, etc</a:t>
            </a:r>
            <a:endParaRPr/>
          </a:p>
        </p:txBody>
      </p:sp>
      <p:sp>
        <p:nvSpPr>
          <p:cNvPr id="331" name="CustomShape 4"/>
          <p:cNvSpPr/>
          <p:nvPr/>
        </p:nvSpPr>
        <p:spPr>
          <a:xfrm>
            <a:off x="994320" y="3028320"/>
            <a:ext cx="1100520" cy="303120"/>
          </a:xfrm>
          <a:prstGeom prst="rect">
            <a:avLst/>
          </a:prstGeom>
        </p:spPr>
        <p:txBody>
          <a:bodyPr wrap="none" lIns="90000" tIns="45000" rIns="90000" bIns="45000" anchor="ctr"/>
          <a:lstStyle/>
          <a:p>
            <a:pPr algn="ctr">
              <a:buFont typeface="Symbol"/>
              <a:buChar char=""/>
            </a:pPr>
            <a:r>
              <a:rPr lang="nl-NL" sz="1400">
                <a:solidFill>
                  <a:srgbClr val="000000"/>
                </a:solidFill>
                <a:latin typeface="Arial"/>
                <a:ea typeface="DejaVu Sans"/>
              </a:rPr>
              <a:t> Hobbies</a:t>
            </a:r>
            <a:endParaRPr/>
          </a:p>
        </p:txBody>
      </p:sp>
      <p:sp>
        <p:nvSpPr>
          <p:cNvPr id="332" name="CustomShape 5"/>
          <p:cNvSpPr/>
          <p:nvPr/>
        </p:nvSpPr>
        <p:spPr>
          <a:xfrm>
            <a:off x="1000080" y="3786120"/>
            <a:ext cx="6984360" cy="1049040"/>
          </a:xfrm>
          <a:prstGeom prst="rect">
            <a:avLst/>
          </a:prstGeom>
        </p:spPr>
        <p:txBody>
          <a:bodyPr lIns="90000" tIns="45000" rIns="90000" bIns="45000" anchor="ctr"/>
          <a:lstStyle/>
          <a:p>
            <a:pPr>
              <a:lnSpc>
                <a:spcPct val="150000"/>
              </a:lnSpc>
            </a:pPr>
            <a:r>
              <a:rPr lang="nl-NL" sz="1400" i="1" dirty="0">
                <a:solidFill>
                  <a:srgbClr val="000000"/>
                </a:solidFill>
                <a:latin typeface="Arial"/>
                <a:ea typeface="DejaVu Sans"/>
              </a:rPr>
              <a:t>“Before applying for a job take time to look at the job description again to see if your CV matches the keywords and phrases that the employers and recruitment agencies are looking for! Make sure the keywords appear in your CV!...”</a:t>
            </a:r>
            <a:endParaRPr dirty="0"/>
          </a:p>
        </p:txBody>
      </p:sp>
    </p:spTree>
  </p:cSld>
  <p:clrMapOvr>
    <a:masterClrMapping/>
  </p:clrMapOvr>
  <p:transition>
    <p:pull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CustomShape 1"/>
          <p:cNvSpPr/>
          <p:nvPr/>
        </p:nvSpPr>
        <p:spPr>
          <a:xfrm>
            <a:off x="395280" y="635040"/>
            <a:ext cx="8228880" cy="416880"/>
          </a:xfrm>
          <a:prstGeom prst="rect">
            <a:avLst/>
          </a:prstGeom>
        </p:spPr>
        <p:txBody>
          <a:bodyPr lIns="90000" tIns="45000" rIns="90000" bIns="45000"/>
          <a:lstStyle/>
          <a:p>
            <a:pPr algn="ctr"/>
            <a:r>
              <a:rPr lang="nl-NL" sz="2000" b="1">
                <a:solidFill>
                  <a:srgbClr val="FF0000"/>
                </a:solidFill>
                <a:latin typeface="Corbel"/>
                <a:ea typeface="DejaVu Sans"/>
              </a:rPr>
              <a:t>CV and cover letter</a:t>
            </a:r>
            <a:endParaRPr/>
          </a:p>
        </p:txBody>
      </p:sp>
      <p:sp>
        <p:nvSpPr>
          <p:cNvPr id="334" name="CustomShape 2"/>
          <p:cNvSpPr/>
          <p:nvPr/>
        </p:nvSpPr>
        <p:spPr>
          <a:xfrm>
            <a:off x="1258920" y="1743120"/>
            <a:ext cx="6312600" cy="856800"/>
          </a:xfrm>
          <a:prstGeom prst="rect">
            <a:avLst/>
          </a:prstGeom>
        </p:spPr>
        <p:txBody>
          <a:bodyPr lIns="90000" tIns="45000" rIns="90000" bIns="45000" anchor="ctr"/>
          <a:lstStyle/>
          <a:p>
            <a:pPr algn="just">
              <a:lnSpc>
                <a:spcPct val="120000"/>
              </a:lnSpc>
            </a:pPr>
            <a:r>
              <a:rPr lang="nl-NL" sz="1400" i="1">
                <a:solidFill>
                  <a:srgbClr val="000000"/>
                </a:solidFill>
                <a:latin typeface="Arial"/>
                <a:ea typeface="DejaVu Sans"/>
              </a:rPr>
              <a:t>‘Cover letter is an integral part of your job application. It should refer to your present and future plans, showing your prospective employers what you want to do now and what you will do for them in the future</a:t>
            </a:r>
            <a:r>
              <a:rPr lang="nl-NL" sz="1400">
                <a:solidFill>
                  <a:srgbClr val="000000"/>
                </a:solidFill>
                <a:latin typeface="Arial"/>
                <a:ea typeface="DejaVu Sans"/>
              </a:rPr>
              <a:t>’.</a:t>
            </a:r>
            <a:endParaRPr/>
          </a:p>
        </p:txBody>
      </p:sp>
      <p:sp>
        <p:nvSpPr>
          <p:cNvPr id="335" name="CustomShape 3"/>
          <p:cNvSpPr/>
          <p:nvPr/>
        </p:nvSpPr>
        <p:spPr>
          <a:xfrm>
            <a:off x="1701000" y="2908800"/>
            <a:ext cx="5227200" cy="1368720"/>
          </a:xfrm>
          <a:prstGeom prst="rect">
            <a:avLst/>
          </a:prstGeom>
        </p:spPr>
        <p:txBody>
          <a:bodyPr wrap="none" lIns="90000" tIns="45000" rIns="90000" bIns="45000" anchor="ctr"/>
          <a:lstStyle/>
          <a:p>
            <a:pPr>
              <a:lnSpc>
                <a:spcPct val="150000"/>
              </a:lnSpc>
              <a:buFont typeface="Symbol"/>
              <a:buChar char=""/>
            </a:pPr>
            <a:r>
              <a:rPr lang="nl-NL" sz="1400">
                <a:solidFill>
                  <a:srgbClr val="000000"/>
                </a:solidFill>
                <a:latin typeface="Arial"/>
                <a:ea typeface="DejaVu Sans"/>
              </a:rPr>
              <a:t>  Brief self introduction</a:t>
            </a:r>
            <a:endParaRPr/>
          </a:p>
          <a:p>
            <a:pPr>
              <a:lnSpc>
                <a:spcPct val="150000"/>
              </a:lnSpc>
              <a:buFont typeface="Symbol"/>
              <a:buChar char=""/>
            </a:pPr>
            <a:r>
              <a:rPr lang="nl-NL" sz="1400">
                <a:solidFill>
                  <a:srgbClr val="000000"/>
                </a:solidFill>
                <a:latin typeface="Arial"/>
                <a:ea typeface="DejaVu Sans"/>
              </a:rPr>
              <a:t>  Short description of education, skills and other  relevant info</a:t>
            </a:r>
            <a:endParaRPr/>
          </a:p>
          <a:p>
            <a:pPr>
              <a:lnSpc>
                <a:spcPct val="150000"/>
              </a:lnSpc>
              <a:buFont typeface="Symbol"/>
              <a:buChar char=""/>
            </a:pPr>
            <a:r>
              <a:rPr lang="nl-NL" sz="1400">
                <a:solidFill>
                  <a:srgbClr val="000000"/>
                </a:solidFill>
                <a:latin typeface="Arial"/>
                <a:ea typeface="DejaVu Sans"/>
              </a:rPr>
              <a:t>  Closing indicating your contact details</a:t>
            </a:r>
            <a:endParaRPr/>
          </a:p>
          <a:p>
            <a:pPr>
              <a:lnSpc>
                <a:spcPct val="150000"/>
              </a:lnSpc>
              <a:buFont typeface="Symbol"/>
              <a:buChar char=""/>
            </a:pPr>
            <a:r>
              <a:rPr lang="nl-NL" sz="1400">
                <a:solidFill>
                  <a:srgbClr val="000000"/>
                </a:solidFill>
                <a:latin typeface="Arial"/>
                <a:ea typeface="DejaVu Sans"/>
              </a:rPr>
              <a:t>  Use key words!</a:t>
            </a:r>
            <a:endParaRPr/>
          </a:p>
        </p:txBody>
      </p:sp>
    </p:spTree>
  </p:cSld>
  <p:clrMapOvr>
    <a:masterClrMapping/>
  </p:clrMapOvr>
  <p:transition>
    <p:pull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 name="CustomShape 1"/>
          <p:cNvSpPr/>
          <p:nvPr/>
        </p:nvSpPr>
        <p:spPr>
          <a:xfrm>
            <a:off x="468360" y="620640"/>
            <a:ext cx="8228880" cy="345240"/>
          </a:xfrm>
          <a:prstGeom prst="rect">
            <a:avLst/>
          </a:prstGeom>
        </p:spPr>
        <p:txBody>
          <a:bodyPr lIns="90000" tIns="45000" rIns="90000" bIns="45000"/>
          <a:lstStyle/>
          <a:p>
            <a:pPr algn="ctr"/>
            <a:r>
              <a:rPr lang="nl-NL" sz="2000" b="1">
                <a:solidFill>
                  <a:srgbClr val="FF0000"/>
                </a:solidFill>
                <a:latin typeface="Corbel"/>
                <a:ea typeface="DejaVu Sans"/>
              </a:rPr>
              <a:t>Career counselling</a:t>
            </a:r>
            <a:endParaRPr/>
          </a:p>
        </p:txBody>
      </p:sp>
      <p:sp>
        <p:nvSpPr>
          <p:cNvPr id="337" name="CustomShape 2"/>
          <p:cNvSpPr/>
          <p:nvPr/>
        </p:nvSpPr>
        <p:spPr>
          <a:xfrm>
            <a:off x="1857240" y="1720800"/>
            <a:ext cx="6214320" cy="2008080"/>
          </a:xfrm>
          <a:prstGeom prst="rect">
            <a:avLst/>
          </a:prstGeom>
        </p:spPr>
        <p:txBody>
          <a:bodyPr lIns="90000" tIns="45000" rIns="90000" bIns="45000"/>
          <a:lstStyle/>
          <a:p>
            <a:pPr>
              <a:buFont typeface="Symbol"/>
              <a:buChar char=""/>
            </a:pPr>
            <a:r>
              <a:rPr lang="nl-NL" sz="1400">
                <a:solidFill>
                  <a:srgbClr val="404040"/>
                </a:solidFill>
                <a:latin typeface="Arial"/>
                <a:ea typeface="DejaVu Sans"/>
              </a:rPr>
              <a:t>  Career development </a:t>
            </a:r>
            <a:endParaRPr/>
          </a:p>
          <a:p>
            <a:pPr>
              <a:buFont typeface="Symbol"/>
              <a:buChar char=""/>
            </a:pPr>
            <a:r>
              <a:rPr lang="nl-NL" sz="1400">
                <a:solidFill>
                  <a:srgbClr val="404040"/>
                </a:solidFill>
                <a:latin typeface="Arial"/>
                <a:ea typeface="DejaVu Sans"/>
              </a:rPr>
              <a:t>  Job analysis </a:t>
            </a:r>
            <a:endParaRPr/>
          </a:p>
          <a:p>
            <a:pPr>
              <a:buFont typeface="Symbol"/>
              <a:buChar char=""/>
            </a:pPr>
            <a:r>
              <a:rPr lang="nl-NL" sz="1400">
                <a:solidFill>
                  <a:srgbClr val="404040"/>
                </a:solidFill>
                <a:latin typeface="Arial"/>
                <a:ea typeface="DejaVu Sans"/>
              </a:rPr>
              <a:t>  List of companies </a:t>
            </a:r>
            <a:endParaRPr/>
          </a:p>
          <a:p>
            <a:pPr>
              <a:buFont typeface="Symbol"/>
              <a:buChar char=""/>
            </a:pPr>
            <a:r>
              <a:rPr lang="nl-NL" sz="1400">
                <a:solidFill>
                  <a:srgbClr val="404040"/>
                </a:solidFill>
                <a:latin typeface="Arial"/>
                <a:ea typeface="DejaVu Sans"/>
              </a:rPr>
              <a:t>  Search channels (job boards, recruitment agencies) </a:t>
            </a:r>
            <a:endParaRPr/>
          </a:p>
          <a:p>
            <a:pPr>
              <a:buFont typeface="Symbol"/>
              <a:buChar char=""/>
            </a:pPr>
            <a:r>
              <a:rPr lang="nl-NL" sz="1400">
                <a:solidFill>
                  <a:srgbClr val="404040"/>
                </a:solidFill>
                <a:latin typeface="Arial"/>
                <a:ea typeface="DejaVu Sans"/>
              </a:rPr>
              <a:t>  Creating search agents and RSS feeds (for Dutch boards and agencies) </a:t>
            </a:r>
            <a:endParaRPr/>
          </a:p>
          <a:p>
            <a:pPr>
              <a:buFont typeface="Symbol"/>
              <a:buChar char=""/>
            </a:pPr>
            <a:r>
              <a:rPr lang="nl-NL" sz="1400">
                <a:solidFill>
                  <a:srgbClr val="404040"/>
                </a:solidFill>
                <a:latin typeface="Arial"/>
                <a:ea typeface="DejaVu Sans"/>
              </a:rPr>
              <a:t>  CV optimalisation </a:t>
            </a:r>
            <a:endParaRPr/>
          </a:p>
          <a:p>
            <a:pPr>
              <a:buFont typeface="Symbol"/>
              <a:buChar char=""/>
            </a:pPr>
            <a:r>
              <a:rPr lang="nl-NL" sz="1400">
                <a:solidFill>
                  <a:srgbClr val="404040"/>
                </a:solidFill>
                <a:latin typeface="Arial"/>
                <a:ea typeface="DejaVu Sans"/>
              </a:rPr>
              <a:t>  Motivation letters </a:t>
            </a:r>
            <a:endParaRPr/>
          </a:p>
          <a:p>
            <a:pPr>
              <a:buFont typeface="Symbol"/>
              <a:buChar char=""/>
            </a:pPr>
            <a:r>
              <a:rPr lang="nl-NL" sz="1400">
                <a:solidFill>
                  <a:srgbClr val="404040"/>
                </a:solidFill>
                <a:latin typeface="Arial"/>
                <a:ea typeface="DejaVu Sans"/>
              </a:rPr>
              <a:t>  Interview training (one on one) </a:t>
            </a:r>
            <a:endParaRPr/>
          </a:p>
          <a:p>
            <a:pPr>
              <a:buFont typeface="Symbol"/>
              <a:buChar char=""/>
            </a:pPr>
            <a:r>
              <a:rPr lang="nl-NL" sz="1400">
                <a:solidFill>
                  <a:srgbClr val="404040"/>
                </a:solidFill>
                <a:latin typeface="Arial"/>
                <a:ea typeface="DejaVu Sans"/>
              </a:rPr>
              <a:t>  IRO (individual reintegration agreement)</a:t>
            </a:r>
            <a:endParaRPr/>
          </a:p>
        </p:txBody>
      </p:sp>
    </p:spTree>
  </p:cSld>
  <p:clrMapOvr>
    <a:masterClrMapping/>
  </p:clrMapOvr>
  <p:transition>
    <p:pull dir="l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 name="CustomShape 1"/>
          <p:cNvSpPr/>
          <p:nvPr/>
        </p:nvSpPr>
        <p:spPr>
          <a:xfrm>
            <a:off x="1571760" y="1928880"/>
            <a:ext cx="6285960" cy="364320"/>
          </a:xfrm>
          <a:prstGeom prst="rect">
            <a:avLst/>
          </a:prstGeom>
        </p:spPr>
        <p:txBody>
          <a:bodyPr lIns="90000" tIns="45000" rIns="90000" bIns="45000"/>
          <a:lstStyle/>
          <a:p>
            <a:pPr algn="ctr"/>
            <a:r>
              <a:rPr lang="nl-NL" dirty="0">
                <a:solidFill>
                  <a:srgbClr val="404040"/>
                </a:solidFill>
                <a:latin typeface="Arial"/>
                <a:ea typeface="DejaVu Sans"/>
              </a:rPr>
              <a:t>THANK YOU FOR YOUR ATTENTION!</a:t>
            </a:r>
            <a:endParaRPr dirty="0"/>
          </a:p>
        </p:txBody>
      </p:sp>
      <p:sp>
        <p:nvSpPr>
          <p:cNvPr id="339" name="CustomShape 2"/>
          <p:cNvSpPr/>
          <p:nvPr/>
        </p:nvSpPr>
        <p:spPr>
          <a:xfrm>
            <a:off x="2286000" y="3071880"/>
            <a:ext cx="5000040" cy="394920"/>
          </a:xfrm>
          <a:prstGeom prst="rect">
            <a:avLst/>
          </a:prstGeom>
        </p:spPr>
        <p:txBody>
          <a:bodyPr lIns="90000" tIns="45000" rIns="90000" bIns="45000"/>
          <a:lstStyle/>
          <a:p>
            <a:pPr algn="ctr"/>
            <a:r>
              <a:rPr lang="nl-NL">
                <a:solidFill>
                  <a:srgbClr val="404040"/>
                </a:solidFill>
                <a:latin typeface="Arial"/>
                <a:ea typeface="DejaVu Sans"/>
              </a:rPr>
              <a:t>GOOD LUCK IN YOUR SEARCH FOR JOBS</a:t>
            </a:r>
            <a:r>
              <a:rPr lang="nl-NL" sz="2000">
                <a:solidFill>
                  <a:srgbClr val="404040"/>
                </a:solidFill>
                <a:latin typeface="Arial"/>
                <a:ea typeface="DejaVu Sans"/>
              </a:rPr>
              <a:t>!</a:t>
            </a:r>
            <a:endParaRPr/>
          </a:p>
        </p:txBody>
      </p:sp>
      <p:sp>
        <p:nvSpPr>
          <p:cNvPr id="340" name="CustomShape 3"/>
          <p:cNvSpPr/>
          <p:nvPr/>
        </p:nvSpPr>
        <p:spPr>
          <a:xfrm>
            <a:off x="5857920" y="4572000"/>
            <a:ext cx="2999520" cy="364320"/>
          </a:xfrm>
          <a:prstGeom prst="rect">
            <a:avLst/>
          </a:prstGeom>
        </p:spPr>
        <p:txBody>
          <a:bodyPr lIns="90000" tIns="45000" rIns="90000" bIns="45000"/>
          <a:lstStyle/>
          <a:p>
            <a:r>
              <a:rPr lang="nl-NL">
                <a:solidFill>
                  <a:srgbClr val="404040"/>
                </a:solidFill>
                <a:latin typeface="Arial"/>
                <a:ea typeface="DejaVu Sans"/>
              </a:rPr>
              <a:t>Together Abroad</a:t>
            </a:r>
            <a:endParaRPr/>
          </a:p>
        </p:txBody>
      </p:sp>
    </p:spTree>
  </p:cSld>
  <p:clrMapOvr>
    <a:masterClrMapping/>
  </p:clrMapOvr>
  <p:transition>
    <p:pull dir="ld"/>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1180</Words>
  <Application>Microsoft Office PowerPoint</Application>
  <PresentationFormat>On-screen Show (4:3)</PresentationFormat>
  <Paragraphs>219</Paragraphs>
  <Slides>47</Slides>
  <Notes>15</Notes>
  <HiddenSlides>0</HiddenSlides>
  <MMClips>0</MMClips>
  <ScaleCrop>false</ScaleCrop>
  <HeadingPairs>
    <vt:vector size="4" baseType="variant">
      <vt:variant>
        <vt:lpstr>Theme</vt:lpstr>
      </vt:variant>
      <vt:variant>
        <vt:i4>4</vt:i4>
      </vt:variant>
      <vt:variant>
        <vt:lpstr>Slide Titles</vt:lpstr>
      </vt:variant>
      <vt:variant>
        <vt:i4>47</vt:i4>
      </vt:variant>
    </vt:vector>
  </HeadingPairs>
  <TitlesOfParts>
    <vt:vector size="51" baseType="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Hugo</dc:creator>
  <cp:lastModifiedBy>Hugo</cp:lastModifiedBy>
  <cp:revision>4</cp:revision>
  <dcterms:modified xsi:type="dcterms:W3CDTF">2012-05-14T12:20:09Z</dcterms:modified>
</cp:coreProperties>
</file>