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Override PartName="/ppt/slideLayouts/slideLayout15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2" r:id="rId1"/>
    <p:sldMasterId id="2147483660" r:id="rId2"/>
  </p:sldMasterIdLst>
  <p:notesMasterIdLst>
    <p:notesMasterId r:id="rId29"/>
  </p:notesMasterIdLst>
  <p:handoutMasterIdLst>
    <p:handoutMasterId r:id="rId30"/>
  </p:handoutMasterIdLst>
  <p:sldIdLst>
    <p:sldId id="272" r:id="rId3"/>
    <p:sldId id="278" r:id="rId4"/>
    <p:sldId id="280" r:id="rId5"/>
    <p:sldId id="281" r:id="rId6"/>
    <p:sldId id="282" r:id="rId7"/>
    <p:sldId id="283" r:id="rId8"/>
    <p:sldId id="284" r:id="rId9"/>
    <p:sldId id="285" r:id="rId10"/>
    <p:sldId id="329" r:id="rId11"/>
    <p:sldId id="286" r:id="rId12"/>
    <p:sldId id="325" r:id="rId13"/>
    <p:sldId id="326" r:id="rId14"/>
    <p:sldId id="327" r:id="rId15"/>
    <p:sldId id="330" r:id="rId16"/>
    <p:sldId id="331" r:id="rId17"/>
    <p:sldId id="332" r:id="rId18"/>
    <p:sldId id="333" r:id="rId19"/>
    <p:sldId id="334" r:id="rId20"/>
    <p:sldId id="335" r:id="rId21"/>
    <p:sldId id="338" r:id="rId22"/>
    <p:sldId id="339" r:id="rId23"/>
    <p:sldId id="340" r:id="rId24"/>
    <p:sldId id="341" r:id="rId25"/>
    <p:sldId id="342" r:id="rId26"/>
    <p:sldId id="336" r:id="rId27"/>
    <p:sldId id="323" r:id="rId28"/>
  </p:sldIdLst>
  <p:sldSz cx="9144000" cy="6858000" type="screen4x3"/>
  <p:notesSz cx="6858000" cy="9144000"/>
  <p:defaultTextStyle>
    <a:defPPr>
      <a:defRPr lang="nl-NL"/>
    </a:defPPr>
    <a:lvl1pPr algn="l" rtl="0" fontAlgn="base">
      <a:spcBef>
        <a:spcPct val="0"/>
      </a:spcBef>
      <a:spcAft>
        <a:spcPct val="0"/>
      </a:spcAft>
      <a:buClr>
        <a:srgbClr val="FF0000"/>
      </a:buClr>
      <a:buFont typeface="Symbol" pitchFamily="18" charset="2"/>
      <a:buChar char=""/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buClr>
        <a:srgbClr val="FF0000"/>
      </a:buClr>
      <a:buFont typeface="Symbol" pitchFamily="18" charset="2"/>
      <a:buChar char=""/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buClr>
        <a:srgbClr val="FF0000"/>
      </a:buClr>
      <a:buFont typeface="Symbol" pitchFamily="18" charset="2"/>
      <a:buChar char=""/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buClr>
        <a:srgbClr val="FF0000"/>
      </a:buClr>
      <a:buFont typeface="Symbol" pitchFamily="18" charset="2"/>
      <a:buChar char=""/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buClr>
        <a:srgbClr val="FF0000"/>
      </a:buClr>
      <a:buFont typeface="Symbol" pitchFamily="18" charset="2"/>
      <a:buChar char=""/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CC0000"/>
    <a:srgbClr val="4D4D4D"/>
    <a:srgbClr val="CC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443" autoAdjust="0"/>
    <p:restoredTop sz="97547" autoAdjust="0"/>
  </p:normalViewPr>
  <p:slideViewPr>
    <p:cSldViewPr>
      <p:cViewPr>
        <p:scale>
          <a:sx n="80" d="100"/>
          <a:sy n="80" d="100"/>
        </p:scale>
        <p:origin x="-426" y="-15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02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0" d="100"/>
          <a:sy n="60" d="100"/>
        </p:scale>
        <p:origin x="-2652" y="-90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hf sldNum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nl-NL"/>
              <a:t>aap</a:t>
            </a:r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38C1FE25-3A7B-4E70-9D4B-815A5CF622E9}" type="datetimeFigureOut">
              <a:rPr lang="nl-NL"/>
              <a:pPr>
                <a:defRPr/>
              </a:pPr>
              <a:t>6-9-2010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nl-NL" noProof="0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noProof="0" smtClean="0"/>
              <a:t>Klik om de modelstijlen te bewerken</a:t>
            </a:r>
          </a:p>
          <a:p>
            <a:pPr lvl="1"/>
            <a:r>
              <a:rPr lang="nl-NL" noProof="0" smtClean="0"/>
              <a:t>Tweede niveau</a:t>
            </a:r>
          </a:p>
          <a:p>
            <a:pPr lvl="2"/>
            <a:r>
              <a:rPr lang="nl-NL" noProof="0" smtClean="0"/>
              <a:t>Derde niveau</a:t>
            </a:r>
          </a:p>
          <a:p>
            <a:pPr lvl="3"/>
            <a:r>
              <a:rPr lang="nl-NL" noProof="0" smtClean="0"/>
              <a:t>Vierde niveau</a:t>
            </a:r>
          </a:p>
          <a:p>
            <a:pPr lvl="4"/>
            <a:r>
              <a:rPr lang="nl-NL" noProof="0" smtClean="0"/>
              <a:t>Vijfde niveau</a:t>
            </a:r>
            <a:endParaRPr lang="nl-NL" noProof="0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1C26BF54-AF28-46F3-BF4B-36DA147C79A8}" type="slidenum">
              <a:rPr lang="nl-NL"/>
              <a:pPr>
                <a:defRPr/>
              </a:pPr>
              <a:t>‹#›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jdelijke aanduiding voor dia-afbeelding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3" name="Tijdelijke aanduiding voor notiti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40963" name="Tijdelijke aanduiding voor koptekst 3"/>
          <p:cNvSpPr>
            <a:spLocks noGrp="1"/>
          </p:cNvSpPr>
          <p:nvPr>
            <p:ph type="hdr" sz="quarter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nl-NL" dirty="0" smtClean="0">
                <a:cs typeface="Arial" charset="0"/>
              </a:rPr>
              <a:t>aap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jdelijke aanduiding voor dia-afbeelding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7" name="Tijdelijke aanduiding voor notiti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43011" name="Tijdelijke aanduiding voor koptekst 3"/>
          <p:cNvSpPr>
            <a:spLocks noGrp="1"/>
          </p:cNvSpPr>
          <p:nvPr>
            <p:ph type="hdr" sz="quarter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nl-NL" smtClean="0">
                <a:cs typeface="Arial" charset="0"/>
              </a:rPr>
              <a:t>aap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1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5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19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1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nl-NL" smtClean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pPr>
              <a:defRPr/>
            </a:pPr>
            <a:r>
              <a:rPr lang="nl-NL" smtClean="0"/>
              <a:t>aap</a:t>
            </a:r>
            <a:endParaRPr lang="nl-NL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9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nl-NL" smtClean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pPr>
              <a:defRPr/>
            </a:pPr>
            <a:r>
              <a:rPr lang="nl-NL" smtClean="0"/>
              <a:t>aap</a:t>
            </a:r>
            <a:endParaRPr lang="nl-NL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nl-NL" smtClean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pPr>
              <a:defRPr/>
            </a:pPr>
            <a:r>
              <a:rPr lang="nl-NL" smtClean="0"/>
              <a:t>aap</a:t>
            </a:r>
            <a:endParaRPr lang="nl-NL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nl-NL" smtClean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pPr>
              <a:defRPr/>
            </a:pPr>
            <a:r>
              <a:rPr lang="nl-NL" smtClean="0"/>
              <a:t>aap</a:t>
            </a:r>
            <a:endParaRPr lang="nl-NL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nl-NL" smtClean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pPr>
              <a:defRPr/>
            </a:pPr>
            <a:r>
              <a:rPr lang="nl-NL" smtClean="0"/>
              <a:t>aap</a:t>
            </a:r>
            <a:endParaRPr lang="nl-NL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505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nl-NL" smtClean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pPr>
              <a:defRPr/>
            </a:pPr>
            <a:r>
              <a:rPr lang="nl-NL" smtClean="0"/>
              <a:t>aap</a:t>
            </a:r>
            <a:endParaRPr lang="nl-NL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608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nl-NL" smtClean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pPr>
              <a:defRPr/>
            </a:pPr>
            <a:r>
              <a:rPr lang="nl-NL" smtClean="0"/>
              <a:t>aap</a:t>
            </a:r>
            <a:endParaRPr lang="nl-NL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710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nl-NL" smtClean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pPr>
              <a:defRPr/>
            </a:pPr>
            <a:r>
              <a:rPr lang="nl-NL" smtClean="0"/>
              <a:t>aap</a:t>
            </a:r>
            <a:endParaRPr lang="nl-NL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nl-NL" smtClean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pPr>
              <a:defRPr/>
            </a:pPr>
            <a:r>
              <a:rPr lang="nl-NL" smtClean="0"/>
              <a:t>aap</a:t>
            </a:r>
            <a:endParaRPr lang="nl-NL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915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nl-NL" smtClean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pPr>
              <a:defRPr/>
            </a:pPr>
            <a:r>
              <a:rPr lang="nl-NL" smtClean="0"/>
              <a:t>aap</a:t>
            </a:r>
            <a:endParaRPr lang="nl-NL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7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nl-NL" smtClean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pPr>
              <a:defRPr/>
            </a:pPr>
            <a:r>
              <a:rPr lang="nl-NL" smtClean="0"/>
              <a:t>aap</a:t>
            </a:r>
            <a:endParaRPr lang="nl-NL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nl-NL" smtClean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pPr>
              <a:defRPr/>
            </a:pPr>
            <a:r>
              <a:rPr lang="nl-NL" smtClean="0"/>
              <a:t>aap</a:t>
            </a:r>
            <a:endParaRPr lang="nl-NL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22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nl-NL" smtClean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pPr>
              <a:defRPr/>
            </a:pPr>
            <a:r>
              <a:rPr lang="nl-NL" smtClean="0"/>
              <a:t>aap</a:t>
            </a:r>
            <a:endParaRPr lang="nl-NL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nl-NL" smtClean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pPr>
              <a:defRPr/>
            </a:pPr>
            <a:r>
              <a:rPr lang="nl-NL" smtClean="0"/>
              <a:t>aap</a:t>
            </a:r>
            <a:endParaRPr lang="nl-NL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27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nl-NL" smtClean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pPr>
              <a:defRPr/>
            </a:pPr>
            <a:r>
              <a:rPr lang="nl-NL" smtClean="0"/>
              <a:t>aap</a:t>
            </a:r>
            <a:endParaRPr lang="nl-NL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29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nl-NL" smtClean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pPr>
              <a:defRPr/>
            </a:pPr>
            <a:r>
              <a:rPr lang="nl-NL" smtClean="0"/>
              <a:t>aap</a:t>
            </a:r>
            <a:endParaRPr lang="nl-NL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nl-NL" smtClean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pPr>
              <a:defRPr/>
            </a:pPr>
            <a:r>
              <a:rPr lang="nl-NL" smtClean="0"/>
              <a:t>aap</a:t>
            </a:r>
            <a:endParaRPr lang="nl-N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 smtClean="0"/>
              <a:t>Klik om het opmaakprofiel van de modelondertitel te bewerken</a:t>
            </a:r>
            <a:endParaRPr lang="en-US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46E0AF-A459-4897-ACDA-3E04155C173A}" type="datetimeFigureOut">
              <a:rPr lang="nl-NL"/>
              <a:pPr>
                <a:defRPr/>
              </a:pPr>
              <a:t>6-9-2010</a:t>
            </a:fld>
            <a:endParaRPr lang="en-US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43999E-8CC6-4CE3-9C40-EBCAF0124E5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15576E-0CD8-444B-9E5A-CE0C30C39321}" type="datetimeFigureOut">
              <a:rPr lang="nl-NL"/>
              <a:pPr>
                <a:defRPr/>
              </a:pPr>
              <a:t>6-9-2010</a:t>
            </a:fld>
            <a:endParaRPr lang="en-US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A1062A-DB51-4F55-876C-E271820B768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82A051-87FB-4F6A-8992-A2CE901F7841}" type="datetimeFigureOut">
              <a:rPr lang="nl-NL"/>
              <a:pPr>
                <a:defRPr/>
              </a:pPr>
              <a:t>6-9-2010</a:t>
            </a:fld>
            <a:endParaRPr lang="en-US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4DC47D-5CB9-480B-990E-D0822E3B85B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5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03B0A5-E61C-4C90-B1A5-3798F2B41D10}" type="datetimeFigureOut">
              <a:rPr lang="nl-NL"/>
              <a:pPr>
                <a:defRPr/>
              </a:pPr>
              <a:t>6-9-2010</a:t>
            </a:fld>
            <a:endParaRPr lang="en-US"/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0B579B-AD80-4A9C-A327-3AF3BCD19C2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7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F5D498-EB98-49CB-B135-7CF53CFB39DE}" type="datetimeFigureOut">
              <a:rPr lang="nl-NL"/>
              <a:pPr>
                <a:defRPr/>
              </a:pPr>
              <a:t>6-9-2010</a:t>
            </a:fld>
            <a:endParaRPr lang="en-US"/>
          </a:p>
        </p:txBody>
      </p:sp>
      <p:sp>
        <p:nvSpPr>
          <p:cNvPr id="8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4E8D8E-0B76-4A16-9DF3-2A2634EB51F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5FB3BC-4EC3-4E41-AEF3-7ED255ED049F}" type="datetimeFigureOut">
              <a:rPr lang="nl-NL"/>
              <a:pPr>
                <a:defRPr/>
              </a:pPr>
              <a:t>6-9-2010</a:t>
            </a:fld>
            <a:endParaRPr lang="en-US"/>
          </a:p>
        </p:txBody>
      </p:sp>
      <p:sp>
        <p:nvSpPr>
          <p:cNvPr id="4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B9E4EF-D2C1-442D-905E-D4CC6C625E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79D7D9-00B4-40A7-87B8-C434BDD18B1D}" type="datetimeFigureOut">
              <a:rPr lang="nl-NL"/>
              <a:pPr>
                <a:defRPr/>
              </a:pPr>
              <a:t>6-9-2010</a:t>
            </a:fld>
            <a:endParaRPr lang="en-US"/>
          </a:p>
        </p:txBody>
      </p:sp>
      <p:sp>
        <p:nvSpPr>
          <p:cNvPr id="3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6C30EC-9800-4C52-9BAC-8F1066D6459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477B25-B83A-4588-AB62-70B262096F2E}" type="datetimeFigureOut">
              <a:rPr lang="nl-NL"/>
              <a:pPr>
                <a:defRPr/>
              </a:pPr>
              <a:t>6-9-2010</a:t>
            </a:fld>
            <a:endParaRPr lang="en-US"/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633B48-D0BF-4A78-802B-F99353FB156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AA5A24-8BA4-46C7-81C5-E3A25E5B9A5C}" type="datetimeFigureOut">
              <a:rPr lang="nl-NL"/>
              <a:pPr>
                <a:defRPr/>
              </a:pPr>
              <a:t>6-9-2010</a:t>
            </a:fld>
            <a:endParaRPr lang="en-US"/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6CE687-8D74-4DA6-A987-23DBDE8C5C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6C31F6-CD3C-4FA1-BD63-C3B49094CD94}" type="datetimeFigureOut">
              <a:rPr lang="nl-NL"/>
              <a:pPr>
                <a:defRPr/>
              </a:pPr>
              <a:t>6-9-2010</a:t>
            </a:fld>
            <a:endParaRPr lang="en-US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D8AE40-B9FC-4582-A05A-1930FB704B3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32EE65-C55D-4A1C-BF9F-B7A626D42F06}" type="datetimeFigureOut">
              <a:rPr lang="nl-NL"/>
              <a:pPr>
                <a:defRPr/>
              </a:pPr>
              <a:t>6-9-2010</a:t>
            </a:fld>
            <a:endParaRPr lang="en-US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2C000D-71B3-42B8-A8B2-15ADF25CC0B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 smtClean="0"/>
              <a:t>Klik om het opmaakprofiel van de modelondertitel te bewerken</a:t>
            </a:r>
            <a:endParaRPr lang="en-US"/>
          </a:p>
        </p:txBody>
      </p:sp>
      <p:sp>
        <p:nvSpPr>
          <p:cNvPr id="4" name="Tijdelijke aanduiding voor voettekst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Tijdelijke aanduiding voor dianumm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782B16-B9AC-46B3-BDDA-7675B123078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4" name="Tijdelijke aanduiding voor voettekst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Tijdelijke aanduiding voor dianumm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390385-F9E6-4F90-84E4-47E4F99B367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voettekst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Tijdelijke aanduiding voor dianumm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A4C27A-E331-4BE2-B064-3BF85073E35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7C1582-4F61-4F7F-8A23-180D92A4905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7" name="Tijdelijke aanduiding voor voettekst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Tijdelijke aanduiding voor dianumm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9D6342-0406-430A-BDCE-3832D6960D4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Tijdelijke aanduiding voor voettekst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B18101-03FB-48FD-8326-313D98386B5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voettekst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Tijdelijke aanduiding voor dianumm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5A4F0C-18F4-4428-B6D8-877064068F2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0D82A9-C578-41C4-B924-A9FB7650361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D7BEA2-F234-4B17-9032-8B4EE743FF9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4" name="Tijdelijke aanduiding voor voettekst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Tijdelijke aanduiding voor dianumm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D5E98A-82F1-48F6-8596-3F561A48C04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4" name="Tijdelijke aanduiding voor voettekst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Tijdelijke aanduiding voor dianumm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CA5817-AAD6-41B3-A346-394A9F402C7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nl-NL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nl-NL" noProof="0"/>
          </a:p>
        </p:txBody>
      </p:sp>
      <p:sp>
        <p:nvSpPr>
          <p:cNvPr id="4" name="Tijdelijke aanduiding voor voettekst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Tijdelijke aanduiding voor dianumm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C08AF2-F6BE-4931-A2F7-EC8BCE2B650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pull dir="l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wmf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image" Target="../media/image1.jpeg"/><Relationship Id="rId2" Type="http://schemas.openxmlformats.org/officeDocument/2006/relationships/slideLayout" Target="../slideLayouts/slideLayout13.xml"/><Relationship Id="rId16" Type="http://schemas.openxmlformats.org/officeDocument/2006/relationships/image" Target="../media/image4.jpeg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5.jpeg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2.w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jdelijke aanduiding voor teks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 smtClean="0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4052A99-7327-48DE-91CB-568EC5A08764}" type="datetimeFigureOut">
              <a:rPr lang="nl-NL"/>
              <a:pPr>
                <a:defRPr/>
              </a:pPr>
              <a:t>6-9-2010</a:t>
            </a:fld>
            <a:endParaRPr lang="en-US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10245DE-9956-4855-8BFE-C11A4A28EAD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pic>
        <p:nvPicPr>
          <p:cNvPr id="1030" name="Picture 7" descr="akwarium wit copy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1962150" y="4276725"/>
            <a:ext cx="7181850" cy="258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031" name="Group 8"/>
          <p:cNvGrpSpPr>
            <a:grpSpLocks/>
          </p:cNvGrpSpPr>
          <p:nvPr userDrawn="1"/>
        </p:nvGrpSpPr>
        <p:grpSpPr bwMode="auto">
          <a:xfrm>
            <a:off x="250825" y="333375"/>
            <a:ext cx="1727200" cy="674688"/>
            <a:chOff x="204" y="300"/>
            <a:chExt cx="1088" cy="425"/>
          </a:xfrm>
        </p:grpSpPr>
        <p:pic>
          <p:nvPicPr>
            <p:cNvPr id="1034" name="Picture 9" descr="logo copy"/>
            <p:cNvPicPr>
              <a:picLocks noChangeAspect="1"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204" y="300"/>
              <a:ext cx="1088" cy="4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35" name="Picture 10" descr="favicon32"/>
            <p:cNvPicPr>
              <a:picLocks noChangeAspect="1" noChangeArrowheads="1"/>
            </p:cNvPicPr>
            <p:nvPr/>
          </p:nvPicPr>
          <p:blipFill>
            <a:blip r:embed="rId15" cstate="print"/>
            <a:srcRect/>
            <a:stretch>
              <a:fillRect/>
            </a:stretch>
          </p:blipFill>
          <p:spPr bwMode="auto">
            <a:xfrm>
              <a:off x="612" y="572"/>
              <a:ext cx="91" cy="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032" name="Picture 11" descr="www"/>
          <p:cNvPicPr>
            <a:picLocks noChangeAspect="1" noChangeArrowheads="1"/>
          </p:cNvPicPr>
          <p:nvPr userDrawn="1"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5681663" y="0"/>
            <a:ext cx="3462337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24" name="Line 12"/>
          <p:cNvSpPr>
            <a:spLocks noChangeShapeType="1"/>
          </p:cNvSpPr>
          <p:nvPr userDrawn="1"/>
        </p:nvSpPr>
        <p:spPr bwMode="auto">
          <a:xfrm>
            <a:off x="1258888" y="1125538"/>
            <a:ext cx="7777162" cy="0"/>
          </a:xfrm>
          <a:prstGeom prst="line">
            <a:avLst/>
          </a:prstGeom>
          <a:noFill/>
          <a:ln w="12700">
            <a:solidFill>
              <a:srgbClr val="CC3300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A93E02A-D2BD-4C38-94FB-E5BA4B687D1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grpSp>
        <p:nvGrpSpPr>
          <p:cNvPr id="2052" name="Group 8"/>
          <p:cNvGrpSpPr>
            <a:grpSpLocks/>
          </p:cNvGrpSpPr>
          <p:nvPr userDrawn="1"/>
        </p:nvGrpSpPr>
        <p:grpSpPr bwMode="auto">
          <a:xfrm>
            <a:off x="539750" y="446088"/>
            <a:ext cx="1438275" cy="561975"/>
            <a:chOff x="204" y="300"/>
            <a:chExt cx="1088" cy="425"/>
          </a:xfrm>
        </p:grpSpPr>
        <p:pic>
          <p:nvPicPr>
            <p:cNvPr id="2058" name="Picture 9" descr="logo copy"/>
            <p:cNvPicPr>
              <a:picLocks noChangeAspect="1"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204" y="300"/>
              <a:ext cx="1088" cy="4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59" name="Picture 10" descr="favicon32"/>
            <p:cNvPicPr>
              <a:picLocks noChangeAspect="1" noChangeArrowheads="1"/>
            </p:cNvPicPr>
            <p:nvPr/>
          </p:nvPicPr>
          <p:blipFill>
            <a:blip r:embed="rId15" cstate="print"/>
            <a:srcRect/>
            <a:stretch>
              <a:fillRect/>
            </a:stretch>
          </p:blipFill>
          <p:spPr bwMode="auto">
            <a:xfrm>
              <a:off x="612" y="572"/>
              <a:ext cx="91" cy="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2053" name="Picture 11" descr="www"/>
          <p:cNvPicPr>
            <a:picLocks noChangeAspect="1" noChangeArrowheads="1"/>
          </p:cNvPicPr>
          <p:nvPr userDrawn="1"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5681663" y="0"/>
            <a:ext cx="3462337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12" name="Line 12"/>
          <p:cNvSpPr>
            <a:spLocks noChangeShapeType="1"/>
          </p:cNvSpPr>
          <p:nvPr userDrawn="1"/>
        </p:nvSpPr>
        <p:spPr bwMode="auto">
          <a:xfrm>
            <a:off x="1258888" y="981075"/>
            <a:ext cx="7885112" cy="0"/>
          </a:xfrm>
          <a:prstGeom prst="line">
            <a:avLst/>
          </a:prstGeom>
          <a:noFill/>
          <a:ln w="12700">
            <a:solidFill>
              <a:srgbClr val="CC3300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nl-NL"/>
          </a:p>
        </p:txBody>
      </p:sp>
      <p:sp>
        <p:nvSpPr>
          <p:cNvPr id="2055" name="Rectangle 1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5614" name="Rectangle 14"/>
          <p:cNvSpPr>
            <a:spLocks noChangeArrowheads="1"/>
          </p:cNvSpPr>
          <p:nvPr userDrawn="1"/>
        </p:nvSpPr>
        <p:spPr bwMode="auto">
          <a:xfrm>
            <a:off x="0" y="6453188"/>
            <a:ext cx="9144000" cy="404812"/>
          </a:xfrm>
          <a:prstGeom prst="rect">
            <a:avLst/>
          </a:prstGeom>
          <a:solidFill>
            <a:srgbClr val="CC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nl-NL"/>
          </a:p>
        </p:txBody>
      </p:sp>
      <p:pic>
        <p:nvPicPr>
          <p:cNvPr id="2057" name="Picture 7" descr="akwarium wit copy"/>
          <p:cNvPicPr>
            <a:picLocks noChangeAspect="1" noChangeArrowheads="1"/>
          </p:cNvPicPr>
          <p:nvPr userDrawn="1"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1962150" y="3860800"/>
            <a:ext cx="7181850" cy="258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  <p:sldLayoutId id="2147483695" r:id="rId12"/>
  </p:sldLayoutIdLst>
  <p:transition>
    <p:pull dir="ld"/>
  </p:transition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hthoek 4"/>
          <p:cNvSpPr>
            <a:spLocks noChangeArrowheads="1"/>
          </p:cNvSpPr>
          <p:nvPr/>
        </p:nvSpPr>
        <p:spPr bwMode="auto">
          <a:xfrm>
            <a:off x="1428750" y="2428875"/>
            <a:ext cx="606583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buClrTx/>
              <a:buFontTx/>
              <a:buNone/>
            </a:pPr>
            <a:r>
              <a:rPr lang="en-US" sz="4000">
                <a:solidFill>
                  <a:srgbClr val="4D4D4D"/>
                </a:solidFill>
                <a:latin typeface="MicrogrammaDBolExt" pitchFamily="34" charset="0"/>
              </a:rPr>
              <a:t>Job interview training</a:t>
            </a:r>
          </a:p>
        </p:txBody>
      </p:sp>
      <p:pic>
        <p:nvPicPr>
          <p:cNvPr id="3075" name="Picture 10" descr="www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81663" y="0"/>
            <a:ext cx="3462337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1" descr="www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81663" y="0"/>
            <a:ext cx="3462337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Rectangle 16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395288" y="620713"/>
            <a:ext cx="8229600" cy="379412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en-US" sz="2000" b="1" smtClean="0">
                <a:solidFill>
                  <a:srgbClr val="FF0000"/>
                </a:solidFill>
                <a:latin typeface="Corbel" pitchFamily="34" charset="0"/>
              </a:rPr>
              <a:t>Content</a:t>
            </a:r>
          </a:p>
        </p:txBody>
      </p:sp>
      <p:sp>
        <p:nvSpPr>
          <p:cNvPr id="42017" name="Rectangle 33"/>
          <p:cNvSpPr>
            <a:spLocks noChangeArrowheads="1"/>
          </p:cNvSpPr>
          <p:nvPr/>
        </p:nvSpPr>
        <p:spPr bwMode="auto">
          <a:xfrm>
            <a:off x="1500188" y="1714500"/>
            <a:ext cx="130175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en-US" sz="1400" dirty="0"/>
              <a:t>  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Introduction</a:t>
            </a:r>
          </a:p>
        </p:txBody>
      </p:sp>
      <p:sp>
        <p:nvSpPr>
          <p:cNvPr id="42020" name="Rectangle 36"/>
          <p:cNvSpPr>
            <a:spLocks noChangeArrowheads="1"/>
          </p:cNvSpPr>
          <p:nvPr/>
        </p:nvSpPr>
        <p:spPr bwMode="auto">
          <a:xfrm>
            <a:off x="1500188" y="2571750"/>
            <a:ext cx="134143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r">
              <a:defRPr/>
            </a:pPr>
            <a:r>
              <a:rPr lang="en-US" sz="1400" dirty="0"/>
              <a:t>  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Preparation </a:t>
            </a:r>
          </a:p>
        </p:txBody>
      </p:sp>
      <p:sp>
        <p:nvSpPr>
          <p:cNvPr id="42021" name="Rectangle 37"/>
          <p:cNvSpPr>
            <a:spLocks noChangeArrowheads="1"/>
          </p:cNvSpPr>
          <p:nvPr/>
        </p:nvSpPr>
        <p:spPr bwMode="auto">
          <a:xfrm>
            <a:off x="1433513" y="3429000"/>
            <a:ext cx="147955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r">
              <a:defRPr/>
            </a:pPr>
            <a:r>
              <a:rPr lang="en-US" sz="1400" dirty="0"/>
              <a:t>  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STAR method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2037" name="Rectangle 53"/>
          <p:cNvSpPr>
            <a:spLocks noChangeArrowheads="1"/>
          </p:cNvSpPr>
          <p:nvPr/>
        </p:nvSpPr>
        <p:spPr bwMode="auto">
          <a:xfrm>
            <a:off x="5000625" y="2571750"/>
            <a:ext cx="1543050" cy="3079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defRPr/>
            </a:pPr>
            <a:r>
              <a:rPr lang="en-US" sz="1400" dirty="0"/>
              <a:t> Closure  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5000625" y="1714500"/>
            <a:ext cx="250031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nl-NL" sz="1400" dirty="0"/>
              <a:t>  </a:t>
            </a:r>
            <a:r>
              <a:rPr lang="nl-NL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Interview </a:t>
            </a:r>
            <a:r>
              <a:rPr lang="nl-NL" sz="14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questions</a:t>
            </a:r>
            <a:endParaRPr lang="nl-NL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4106" name="Picture 11" descr="coffebreak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00438" y="2143125"/>
            <a:ext cx="1076325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Rectangle 53"/>
          <p:cNvSpPr>
            <a:spLocks noChangeArrowheads="1"/>
          </p:cNvSpPr>
          <p:nvPr/>
        </p:nvSpPr>
        <p:spPr bwMode="auto">
          <a:xfrm>
            <a:off x="5000625" y="3429000"/>
            <a:ext cx="1543050" cy="3079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defRPr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Questions</a:t>
            </a:r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20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20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20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20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20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20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5" dur="5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20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20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017" grpId="0"/>
      <p:bldP spid="42020" grpId="0"/>
      <p:bldP spid="42021" grpId="0"/>
      <p:bldP spid="42037" grpId="0"/>
      <p:bldP spid="13" grpId="0"/>
      <p:bldP spid="1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68313" y="642938"/>
            <a:ext cx="8229600" cy="32385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z="2000" b="1" smtClean="0">
                <a:solidFill>
                  <a:srgbClr val="FF0000"/>
                </a:solidFill>
                <a:latin typeface="Corbel" pitchFamily="34" charset="0"/>
              </a:rPr>
              <a:t>Preparation &amp; Research</a:t>
            </a:r>
            <a:endParaRPr lang="en-US" smtClean="0"/>
          </a:p>
        </p:txBody>
      </p:sp>
      <p:sp>
        <p:nvSpPr>
          <p:cNvPr id="10243" name="Rectangle 4"/>
          <p:cNvSpPr>
            <a:spLocks noChangeArrowheads="1"/>
          </p:cNvSpPr>
          <p:nvPr/>
        </p:nvSpPr>
        <p:spPr bwMode="auto">
          <a:xfrm>
            <a:off x="2286000" y="2168525"/>
            <a:ext cx="3938588" cy="4000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buFont typeface="Symbol" pitchFamily="18" charset="2"/>
              <a:buNone/>
              <a:defRPr/>
            </a:pPr>
            <a:r>
              <a:rPr lang="en-US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Corbel" pitchFamily="34" charset="0"/>
              </a:rPr>
              <a:t>Get to know your future employer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571750" y="2786063"/>
            <a:ext cx="4000500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buFont typeface="Calibri" pitchFamily="34" charset="0"/>
              <a:buChar char="&gt;"/>
              <a:defRPr/>
            </a:pPr>
            <a:r>
              <a:rPr lang="nl-NL" sz="1400" dirty="0"/>
              <a:t>  </a:t>
            </a:r>
            <a:r>
              <a:rPr lang="nl-NL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Product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571750" y="3262313"/>
            <a:ext cx="4000500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buFont typeface="Calibri" pitchFamily="34" charset="0"/>
              <a:buChar char="&gt;"/>
              <a:defRPr/>
            </a:pPr>
            <a:r>
              <a:rPr lang="nl-NL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r>
              <a:rPr lang="nl-NL" sz="14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Get</a:t>
            </a:r>
            <a:r>
              <a:rPr lang="nl-NL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the </a:t>
            </a:r>
            <a:r>
              <a:rPr lang="nl-NL" sz="14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feel</a:t>
            </a:r>
            <a:r>
              <a:rPr lang="nl-NL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of the culture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571750" y="3738563"/>
            <a:ext cx="4000500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buFont typeface="Calibri" pitchFamily="34" charset="0"/>
              <a:buChar char="&gt;"/>
              <a:defRPr/>
            </a:pPr>
            <a:r>
              <a:rPr lang="nl-NL" sz="1400" dirty="0"/>
              <a:t>  </a:t>
            </a:r>
            <a:r>
              <a:rPr lang="nl-NL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Financial </a:t>
            </a:r>
            <a:r>
              <a:rPr lang="nl-NL" sz="14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situation</a:t>
            </a:r>
            <a:r>
              <a:rPr lang="nl-NL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/ last </a:t>
            </a:r>
            <a:r>
              <a:rPr lang="nl-NL" sz="14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year</a:t>
            </a:r>
            <a:r>
              <a:rPr lang="nl-NL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nl-NL" sz="14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profit</a:t>
            </a:r>
            <a:endParaRPr lang="nl-NL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571750" y="4214813"/>
            <a:ext cx="4000500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buFont typeface="Calibri" pitchFamily="34" charset="0"/>
              <a:buChar char="&gt;"/>
              <a:defRPr/>
            </a:pPr>
            <a:r>
              <a:rPr lang="nl-NL" sz="1400" dirty="0"/>
              <a:t>  </a:t>
            </a:r>
            <a:r>
              <a:rPr lang="nl-NL" sz="14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Industry</a:t>
            </a:r>
            <a:r>
              <a:rPr lang="nl-NL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/ </a:t>
            </a:r>
            <a:r>
              <a:rPr lang="nl-NL" sz="14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competitors</a:t>
            </a:r>
            <a:endParaRPr lang="nl-NL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0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71500" y="1785938"/>
            <a:ext cx="8229600" cy="417512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en-US" sz="2000" b="1" dirty="0" smtClean="0">
                <a:solidFill>
                  <a:srgbClr val="FF0000"/>
                </a:solidFill>
                <a:latin typeface="Corbel" pitchFamily="34" charset="0"/>
              </a:rPr>
              <a:t> </a:t>
            </a:r>
            <a:r>
              <a:rPr lang="en-US" sz="2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orbel" pitchFamily="34" charset="0"/>
              </a:rPr>
              <a:t>Interviewers</a:t>
            </a:r>
          </a:p>
        </p:txBody>
      </p:sp>
      <p:sp>
        <p:nvSpPr>
          <p:cNvPr id="107524" name="Rectangle 4"/>
          <p:cNvSpPr>
            <a:spLocks noChangeArrowheads="1"/>
          </p:cNvSpPr>
          <p:nvPr/>
        </p:nvSpPr>
        <p:spPr bwMode="auto">
          <a:xfrm>
            <a:off x="1285875" y="2500313"/>
            <a:ext cx="1169988" cy="36988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buFont typeface="Calibri" pitchFamily="34" charset="0"/>
              <a:buChar char="&gt;"/>
              <a:defRPr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Name</a:t>
            </a:r>
            <a:r>
              <a:rPr lang="en-US" sz="1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 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                                                                                                                     </a:t>
            </a:r>
          </a:p>
        </p:txBody>
      </p:sp>
      <p:sp>
        <p:nvSpPr>
          <p:cNvPr id="107525" name="Rectangle 5"/>
          <p:cNvSpPr>
            <a:spLocks noChangeArrowheads="1"/>
          </p:cNvSpPr>
          <p:nvPr/>
        </p:nvSpPr>
        <p:spPr bwMode="auto">
          <a:xfrm>
            <a:off x="1285875" y="3068638"/>
            <a:ext cx="2143125" cy="3079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buFont typeface="Calibri" pitchFamily="34" charset="0"/>
              <a:buChar char="&gt;"/>
              <a:defRPr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Role</a:t>
            </a: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 bwMode="auto">
          <a:xfrm>
            <a:off x="468313" y="642938"/>
            <a:ext cx="8229600" cy="32385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algn="ctr">
              <a:buClrTx/>
              <a:buFontTx/>
              <a:buNone/>
              <a:defRPr/>
            </a:pPr>
            <a:r>
              <a:rPr lang="en-US" sz="2000" b="1" dirty="0">
                <a:solidFill>
                  <a:srgbClr val="FF0000"/>
                </a:solidFill>
                <a:latin typeface="Corbel" pitchFamily="34" charset="0"/>
                <a:ea typeface="+mj-ea"/>
                <a:cs typeface="+mj-cs"/>
              </a:rPr>
              <a:t>Preparation &amp; Research</a:t>
            </a:r>
            <a:endParaRPr lang="en-US" sz="4400" dirty="0">
              <a:latin typeface="+mj-lt"/>
              <a:ea typeface="+mj-ea"/>
              <a:cs typeface="+mj-cs"/>
            </a:endParaRPr>
          </a:p>
        </p:txBody>
      </p:sp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1285875" y="3576638"/>
            <a:ext cx="4143375" cy="36988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buFont typeface="Calibri" pitchFamily="34" charset="0"/>
              <a:buChar char="&gt;"/>
              <a:defRPr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Linked in, Google, </a:t>
            </a:r>
            <a:r>
              <a:rPr lang="en-US" sz="14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Facebook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en-US" sz="14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Hyves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…</a:t>
            </a:r>
            <a:r>
              <a:rPr lang="en-US" sz="1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 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                                                                                                                     </a:t>
            </a:r>
          </a:p>
        </p:txBody>
      </p:sp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1285875" y="4146550"/>
            <a:ext cx="1169988" cy="3683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buFont typeface="Calibri" pitchFamily="34" charset="0"/>
              <a:buChar char="&gt;"/>
              <a:defRPr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Hobbies</a:t>
            </a:r>
            <a:r>
              <a:rPr lang="en-US" sz="1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                                                                                                                     </a:t>
            </a:r>
          </a:p>
        </p:txBody>
      </p:sp>
      <p:sp>
        <p:nvSpPr>
          <p:cNvPr id="12" name="Rectangle 4"/>
          <p:cNvSpPr>
            <a:spLocks noChangeArrowheads="1"/>
          </p:cNvSpPr>
          <p:nvPr/>
        </p:nvSpPr>
        <p:spPr bwMode="auto">
          <a:xfrm>
            <a:off x="1285875" y="4714875"/>
            <a:ext cx="2928938" cy="36988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buFont typeface="Calibri" pitchFamily="34" charset="0"/>
              <a:buChar char="&gt;"/>
              <a:defRPr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Former employment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                                                                                                                     </a:t>
            </a:r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75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75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75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75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7524" grpId="0"/>
      <p:bldP spid="107525" grpId="0"/>
      <p:bldP spid="10" grpId="0"/>
      <p:bldP spid="11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468313" y="642938"/>
            <a:ext cx="8229600" cy="32385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algn="ctr">
              <a:buClrTx/>
              <a:buFontTx/>
              <a:buNone/>
              <a:defRPr/>
            </a:pPr>
            <a:r>
              <a:rPr lang="en-US" sz="2000" b="1" dirty="0">
                <a:solidFill>
                  <a:srgbClr val="FF0000"/>
                </a:solidFill>
                <a:latin typeface="Corbel" pitchFamily="34" charset="0"/>
                <a:ea typeface="+mj-ea"/>
                <a:cs typeface="+mj-cs"/>
              </a:rPr>
              <a:t>Preparation &amp; Research</a:t>
            </a:r>
            <a:endParaRPr lang="en-US" sz="4400" dirty="0">
              <a:latin typeface="+mj-lt"/>
              <a:ea typeface="+mj-ea"/>
              <a:cs typeface="+mj-cs"/>
            </a:endParaRPr>
          </a:p>
        </p:txBody>
      </p:sp>
      <p:sp>
        <p:nvSpPr>
          <p:cNvPr id="9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71500" y="1785938"/>
            <a:ext cx="8229600" cy="417512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en-US" sz="2000" b="1" dirty="0" smtClean="0">
                <a:solidFill>
                  <a:srgbClr val="FF0000"/>
                </a:solidFill>
                <a:latin typeface="Corbel" pitchFamily="34" charset="0"/>
              </a:rPr>
              <a:t> </a:t>
            </a:r>
            <a:r>
              <a:rPr lang="en-US" sz="2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orbel" pitchFamily="34" charset="0"/>
              </a:rPr>
              <a:t>CV</a:t>
            </a:r>
          </a:p>
        </p:txBody>
      </p:sp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1500188" y="2214563"/>
            <a:ext cx="4000500" cy="36988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buFont typeface="Calibri" pitchFamily="34" charset="0"/>
              <a:buChar char="&gt;"/>
              <a:defRPr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Know your CV!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                                                                                                                    </a:t>
            </a:r>
          </a:p>
        </p:txBody>
      </p:sp>
      <p:sp>
        <p:nvSpPr>
          <p:cNvPr id="11" name="Rectangle 5"/>
          <p:cNvSpPr>
            <a:spLocks noChangeArrowheads="1"/>
          </p:cNvSpPr>
          <p:nvPr/>
        </p:nvSpPr>
        <p:spPr bwMode="auto">
          <a:xfrm>
            <a:off x="1500188" y="2911475"/>
            <a:ext cx="4071937" cy="116998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buFont typeface="Calibri" pitchFamily="34" charset="0"/>
              <a:buChar char="&gt;"/>
              <a:defRPr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Think in advance about:</a:t>
            </a:r>
          </a:p>
          <a:p>
            <a:pPr marL="355600" lvl="1" indent="-82550">
              <a:defRPr/>
            </a:pPr>
            <a:r>
              <a:rPr 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Reasons to hire you</a:t>
            </a:r>
          </a:p>
          <a:p>
            <a:pPr marL="355600" lvl="1" indent="-82550">
              <a:defRPr/>
            </a:pPr>
            <a:r>
              <a:rPr 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Competencies and examples</a:t>
            </a:r>
          </a:p>
          <a:p>
            <a:pPr marL="355600" lvl="1" indent="-82550">
              <a:defRPr/>
            </a:pPr>
            <a:r>
              <a:rPr 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Explain the gaps</a:t>
            </a:r>
          </a:p>
          <a:p>
            <a:pPr marL="355600" lvl="1" indent="-82550">
              <a:defRPr/>
            </a:pPr>
            <a:r>
              <a:rPr 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Future career opportunities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2" name="Rectangle 4"/>
          <p:cNvSpPr>
            <a:spLocks noChangeArrowheads="1"/>
          </p:cNvSpPr>
          <p:nvPr/>
        </p:nvSpPr>
        <p:spPr bwMode="auto">
          <a:xfrm>
            <a:off x="1500188" y="4357688"/>
            <a:ext cx="4143375" cy="36988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buFont typeface="Calibri" pitchFamily="34" charset="0"/>
              <a:buChar char="&gt;"/>
              <a:defRPr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Rehearse!!!…</a:t>
            </a:r>
            <a:r>
              <a:rPr lang="en-US" sz="1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 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                                                                                                                     </a:t>
            </a:r>
          </a:p>
        </p:txBody>
      </p:sp>
      <p:pic>
        <p:nvPicPr>
          <p:cNvPr id="16" name="Picture 15" descr="CV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29313" y="2214563"/>
            <a:ext cx="2295525" cy="2500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468313" y="642938"/>
            <a:ext cx="8229600" cy="32385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algn="ctr">
              <a:buClrTx/>
              <a:buFontTx/>
              <a:buNone/>
              <a:defRPr/>
            </a:pPr>
            <a:r>
              <a:rPr lang="en-US" sz="2000" b="1" dirty="0">
                <a:solidFill>
                  <a:srgbClr val="FF0000"/>
                </a:solidFill>
                <a:latin typeface="Corbel" pitchFamily="34" charset="0"/>
                <a:ea typeface="+mj-ea"/>
                <a:cs typeface="+mj-cs"/>
              </a:rPr>
              <a:t>Interview</a:t>
            </a:r>
            <a:endParaRPr lang="en-US" sz="4400" dirty="0">
              <a:latin typeface="+mj-lt"/>
              <a:ea typeface="+mj-ea"/>
              <a:cs typeface="+mj-cs"/>
            </a:endParaRPr>
          </a:p>
        </p:txBody>
      </p:sp>
      <p:sp>
        <p:nvSpPr>
          <p:cNvPr id="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71500" y="1785938"/>
            <a:ext cx="8229600" cy="417512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en-US" sz="2000" b="1" dirty="0" smtClean="0">
                <a:solidFill>
                  <a:srgbClr val="FF0000"/>
                </a:solidFill>
                <a:latin typeface="Corbel" pitchFamily="34" charset="0"/>
              </a:rPr>
              <a:t> </a:t>
            </a:r>
            <a:r>
              <a:rPr lang="en-US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orbel" pitchFamily="34" charset="0"/>
              </a:rPr>
              <a:t> </a:t>
            </a:r>
            <a:r>
              <a:rPr lang="en-US" sz="2000" b="1" dirty="0" smtClean="0">
                <a:solidFill>
                  <a:schemeClr val="bg1">
                    <a:lumMod val="50000"/>
                  </a:schemeClr>
                </a:solidFill>
                <a:latin typeface="Corbel" pitchFamily="34" charset="0"/>
              </a:rPr>
              <a:t>Job interview is a highly subjective encounter</a:t>
            </a:r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1285875" y="2500313"/>
            <a:ext cx="1571625" cy="36988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buFont typeface="Calibri" pitchFamily="34" charset="0"/>
              <a:buChar char="&gt;"/>
              <a:defRPr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Personality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                                                                                                                     </a:t>
            </a: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1285875" y="3068638"/>
            <a:ext cx="2143125" cy="30638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buFont typeface="Calibri" pitchFamily="34" charset="0"/>
              <a:buChar char="&gt;"/>
              <a:defRPr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Confidence</a:t>
            </a:r>
          </a:p>
        </p:txBody>
      </p:sp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1285875" y="3573463"/>
            <a:ext cx="4143375" cy="3079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buFont typeface="Calibri" pitchFamily="34" charset="0"/>
              <a:buChar char="&gt;"/>
              <a:defRPr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Enthusiasm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2" name="Rectangle 4"/>
          <p:cNvSpPr>
            <a:spLocks noChangeArrowheads="1"/>
          </p:cNvSpPr>
          <p:nvPr/>
        </p:nvSpPr>
        <p:spPr bwMode="auto">
          <a:xfrm>
            <a:off x="1285875" y="4079875"/>
            <a:ext cx="2214563" cy="36988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buFont typeface="Calibri" pitchFamily="34" charset="0"/>
              <a:buChar char="&gt;"/>
              <a:defRPr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Positive look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                                                                                                                  </a:t>
            </a:r>
          </a:p>
        </p:txBody>
      </p:sp>
      <p:sp>
        <p:nvSpPr>
          <p:cNvPr id="13" name="Rectangle 4"/>
          <p:cNvSpPr>
            <a:spLocks noChangeArrowheads="1"/>
          </p:cNvSpPr>
          <p:nvPr/>
        </p:nvSpPr>
        <p:spPr bwMode="auto">
          <a:xfrm>
            <a:off x="1285875" y="4646613"/>
            <a:ext cx="2928938" cy="36988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buFont typeface="Calibri" pitchFamily="34" charset="0"/>
              <a:buChar char="&gt;"/>
              <a:defRPr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Interpersonal skills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                                                                                                                 </a:t>
            </a:r>
          </a:p>
        </p:txBody>
      </p:sp>
      <p:sp>
        <p:nvSpPr>
          <p:cNvPr id="14" name="Rectangle 4"/>
          <p:cNvSpPr>
            <a:spLocks noChangeArrowheads="1"/>
          </p:cNvSpPr>
          <p:nvPr/>
        </p:nvSpPr>
        <p:spPr bwMode="auto">
          <a:xfrm>
            <a:off x="1285875" y="5214938"/>
            <a:ext cx="2928938" cy="3079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buFont typeface="Calibri" pitchFamily="34" charset="0"/>
              <a:buChar char="&gt;"/>
              <a:defRPr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Communication skills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71500" y="1785938"/>
            <a:ext cx="8229600" cy="417512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en-US" sz="2000" b="1" dirty="0" smtClean="0">
                <a:solidFill>
                  <a:srgbClr val="FF0000"/>
                </a:solidFill>
                <a:latin typeface="Corbel" pitchFamily="34" charset="0"/>
              </a:rPr>
              <a:t> </a:t>
            </a:r>
            <a:r>
              <a:rPr lang="en-US" sz="20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sz="2000" b="1" dirty="0" smtClean="0">
                <a:solidFill>
                  <a:schemeClr val="bg1">
                    <a:lumMod val="50000"/>
                  </a:schemeClr>
                </a:solidFill>
                <a:latin typeface="Corbel" pitchFamily="34" charset="0"/>
              </a:rPr>
              <a:t>Predictable communication  pattern</a:t>
            </a: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1285875" y="2500313"/>
            <a:ext cx="3429000" cy="36988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buFont typeface="Calibri" pitchFamily="34" charset="0"/>
              <a:buChar char="&gt;"/>
              <a:defRPr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Warm up (First impression)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                                                                                                                     </a:t>
            </a:r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1285875" y="3076575"/>
            <a:ext cx="2143125" cy="3079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buFont typeface="Calibri" pitchFamily="34" charset="0"/>
              <a:buChar char="&gt;"/>
              <a:defRPr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Information exchange</a:t>
            </a:r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1285875" y="3590925"/>
            <a:ext cx="4143375" cy="30638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buFont typeface="Calibri" pitchFamily="34" charset="0"/>
              <a:buChar char="&gt;"/>
              <a:defRPr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Wrap up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1285875" y="4103688"/>
            <a:ext cx="6215063" cy="36988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buFont typeface="Calibri" pitchFamily="34" charset="0"/>
              <a:buChar char="&gt;"/>
              <a:defRPr/>
            </a:pPr>
            <a:r>
              <a:rPr 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 Always ask questions!!!!!!!!  Demonstrates your prior research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                                                                                                        </a:t>
            </a:r>
          </a:p>
        </p:txBody>
      </p:sp>
      <p:sp>
        <p:nvSpPr>
          <p:cNvPr id="10" name="Rectangle 2"/>
          <p:cNvSpPr txBox="1">
            <a:spLocks noChangeArrowheads="1"/>
          </p:cNvSpPr>
          <p:nvPr/>
        </p:nvSpPr>
        <p:spPr bwMode="auto">
          <a:xfrm>
            <a:off x="468313" y="642938"/>
            <a:ext cx="8229600" cy="32385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algn="ctr">
              <a:buClrTx/>
              <a:buFontTx/>
              <a:buNone/>
              <a:defRPr/>
            </a:pPr>
            <a:r>
              <a:rPr lang="en-US" sz="2000" b="1" dirty="0">
                <a:solidFill>
                  <a:srgbClr val="FF0000"/>
                </a:solidFill>
                <a:latin typeface="Corbel" pitchFamily="34" charset="0"/>
                <a:ea typeface="+mj-ea"/>
                <a:cs typeface="+mj-cs"/>
              </a:rPr>
              <a:t>Interview</a:t>
            </a:r>
            <a:endParaRPr lang="en-US" sz="4400" dirty="0"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468313" y="642938"/>
            <a:ext cx="8229600" cy="32385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algn="ctr">
              <a:buClrTx/>
              <a:buFontTx/>
              <a:buNone/>
              <a:defRPr/>
            </a:pPr>
            <a:r>
              <a:rPr lang="en-US" sz="2000" b="1" dirty="0">
                <a:solidFill>
                  <a:srgbClr val="FF0000"/>
                </a:solidFill>
                <a:latin typeface="Corbel" pitchFamily="34" charset="0"/>
                <a:ea typeface="+mj-ea"/>
                <a:cs typeface="+mj-cs"/>
              </a:rPr>
              <a:t>Interview</a:t>
            </a:r>
            <a:endParaRPr lang="en-US" sz="4400" dirty="0">
              <a:latin typeface="+mj-lt"/>
              <a:ea typeface="+mj-ea"/>
              <a:cs typeface="+mj-cs"/>
            </a:endParaRPr>
          </a:p>
        </p:txBody>
      </p:sp>
      <p:sp>
        <p:nvSpPr>
          <p:cNvPr id="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71500" y="1785938"/>
            <a:ext cx="8229600" cy="417512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en-US" sz="2000" b="1" dirty="0" smtClean="0">
                <a:solidFill>
                  <a:srgbClr val="FF0000"/>
                </a:solidFill>
                <a:latin typeface="Corbel" pitchFamily="34" charset="0"/>
              </a:rPr>
              <a:t> </a:t>
            </a:r>
            <a:r>
              <a:rPr lang="en-US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orbel" pitchFamily="34" charset="0"/>
              </a:rPr>
              <a:t> </a:t>
            </a:r>
            <a:r>
              <a:rPr lang="en-US" sz="2000" b="1" dirty="0" smtClean="0">
                <a:solidFill>
                  <a:schemeClr val="bg1">
                    <a:lumMod val="50000"/>
                  </a:schemeClr>
                </a:solidFill>
                <a:latin typeface="Corbel" pitchFamily="34" charset="0"/>
              </a:rPr>
              <a:t>Warm up - First impression</a:t>
            </a:r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1285875" y="2500313"/>
            <a:ext cx="3429000" cy="36988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buFont typeface="Calibri" pitchFamily="34" charset="0"/>
              <a:buChar char="&gt;"/>
              <a:defRPr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How you greet interviewers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                                                                                                             </a:t>
            </a: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1285875" y="3076575"/>
            <a:ext cx="3714750" cy="3079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buFont typeface="Calibri" pitchFamily="34" charset="0"/>
              <a:buChar char="&gt;"/>
              <a:defRPr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The firmness of your  handshake</a:t>
            </a:r>
          </a:p>
        </p:txBody>
      </p:sp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1285875" y="3590925"/>
            <a:ext cx="6429375" cy="30638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buFont typeface="Calibri" pitchFamily="34" charset="0"/>
              <a:buChar char="&gt;"/>
              <a:defRPr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r>
              <a:rPr 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The way you are dressed, hair, manicure, make up, smell, sweaty hands…</a:t>
            </a:r>
          </a:p>
        </p:txBody>
      </p:sp>
      <p:sp>
        <p:nvSpPr>
          <p:cNvPr id="12" name="Rectangle 4"/>
          <p:cNvSpPr>
            <a:spLocks noChangeArrowheads="1"/>
          </p:cNvSpPr>
          <p:nvPr/>
        </p:nvSpPr>
        <p:spPr bwMode="auto">
          <a:xfrm>
            <a:off x="1285875" y="4103688"/>
            <a:ext cx="6215063" cy="36988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buFont typeface="Calibri" pitchFamily="34" charset="0"/>
              <a:buChar char="&gt;"/>
              <a:defRPr/>
            </a:pPr>
            <a:r>
              <a:rPr 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 To help you feel at ease… common ground questions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                                                                                                        </a:t>
            </a:r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 bwMode="auto"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l-NL" smtClean="0"/>
          </a:p>
        </p:txBody>
      </p:sp>
      <p:sp>
        <p:nvSpPr>
          <p:cNvPr id="5" name="TextBox 4"/>
          <p:cNvSpPr txBox="1"/>
          <p:nvPr/>
        </p:nvSpPr>
        <p:spPr>
          <a:xfrm>
            <a:off x="1785938" y="3894138"/>
            <a:ext cx="5143500" cy="3063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buFont typeface="Calibri" pitchFamily="34" charset="0"/>
              <a:buChar char="&gt;"/>
              <a:defRPr/>
            </a:pPr>
            <a:r>
              <a:rPr lang="en-US" sz="1400" dirty="0"/>
              <a:t>  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Eye contact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785938" y="2500313"/>
            <a:ext cx="5143500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buFont typeface="Calibri" pitchFamily="34" charset="0"/>
              <a:buChar char="&gt;"/>
              <a:defRPr/>
            </a:pPr>
            <a:r>
              <a:rPr lang="en-US" sz="1400" dirty="0"/>
              <a:t>  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Use appropriate words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785938" y="2963863"/>
            <a:ext cx="5143500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buFont typeface="Calibri" pitchFamily="34" charset="0"/>
              <a:buChar char="&gt;"/>
              <a:defRPr/>
            </a:pPr>
            <a:r>
              <a:rPr lang="en-US" sz="1400" dirty="0"/>
              <a:t>  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Volume and tone of your voice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785938" y="3429000"/>
            <a:ext cx="5143500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buFont typeface="Calibri" pitchFamily="34" charset="0"/>
              <a:buChar char="&gt;"/>
              <a:defRPr/>
            </a:pPr>
            <a:r>
              <a:rPr lang="en-US" sz="1400" dirty="0"/>
              <a:t>  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Speed of speaking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785938" y="4357688"/>
            <a:ext cx="5143500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buFont typeface="Calibri" pitchFamily="34" charset="0"/>
              <a:buChar char="&gt;"/>
              <a:defRPr/>
            </a:pPr>
            <a:r>
              <a:rPr lang="en-US" sz="1400" dirty="0"/>
              <a:t>  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Gestures and body language</a:t>
            </a:r>
          </a:p>
        </p:txBody>
      </p:sp>
      <p:sp>
        <p:nvSpPr>
          <p:cNvPr id="14" name="Rectangle 2"/>
          <p:cNvSpPr txBox="1">
            <a:spLocks noChangeArrowheads="1"/>
          </p:cNvSpPr>
          <p:nvPr/>
        </p:nvSpPr>
        <p:spPr bwMode="auto">
          <a:xfrm>
            <a:off x="468313" y="642938"/>
            <a:ext cx="8229600" cy="32385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algn="ctr">
              <a:buClrTx/>
              <a:buFontTx/>
              <a:buNone/>
              <a:defRPr/>
            </a:pPr>
            <a:r>
              <a:rPr lang="en-US" sz="2000" b="1" dirty="0">
                <a:solidFill>
                  <a:srgbClr val="FF0000"/>
                </a:solidFill>
                <a:latin typeface="Corbel" pitchFamily="34" charset="0"/>
                <a:ea typeface="+mj-ea"/>
                <a:cs typeface="+mj-cs"/>
              </a:rPr>
              <a:t>Interview</a:t>
            </a:r>
            <a:endParaRPr lang="en-US" sz="4400" dirty="0">
              <a:latin typeface="+mj-lt"/>
              <a:ea typeface="+mj-ea"/>
              <a:cs typeface="+mj-cs"/>
            </a:endParaRPr>
          </a:p>
        </p:txBody>
      </p:sp>
      <p:sp>
        <p:nvSpPr>
          <p:cNvPr id="15" name="Rectangle 2"/>
          <p:cNvSpPr txBox="1">
            <a:spLocks noChangeArrowheads="1"/>
          </p:cNvSpPr>
          <p:nvPr/>
        </p:nvSpPr>
        <p:spPr bwMode="auto">
          <a:xfrm>
            <a:off x="571500" y="1785938"/>
            <a:ext cx="8229600" cy="417512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/>
          <a:lstStyle/>
          <a:p>
            <a:pPr algn="ctr">
              <a:buClrTx/>
              <a:buFontTx/>
              <a:buNone/>
              <a:defRPr/>
            </a:pPr>
            <a:r>
              <a:rPr lang="en-US" sz="2000" b="1" dirty="0">
                <a:solidFill>
                  <a:srgbClr val="FF0000"/>
                </a:solidFill>
                <a:latin typeface="Corbel" pitchFamily="34" charset="0"/>
                <a:ea typeface="+mj-ea"/>
                <a:cs typeface="+mj-cs"/>
              </a:rPr>
              <a:t> </a:t>
            </a: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Corbel" pitchFamily="34" charset="0"/>
                <a:ea typeface="+mj-ea"/>
                <a:cs typeface="+mj-cs"/>
              </a:rPr>
              <a:t> </a:t>
            </a:r>
            <a:r>
              <a:rPr lang="en-US" sz="2000" b="1" dirty="0">
                <a:solidFill>
                  <a:schemeClr val="bg1">
                    <a:lumMod val="50000"/>
                  </a:schemeClr>
                </a:solidFill>
                <a:latin typeface="Corbel" pitchFamily="34" charset="0"/>
                <a:ea typeface="+mj-ea"/>
                <a:cs typeface="+mj-cs"/>
              </a:rPr>
              <a:t>Warm up - First impression</a:t>
            </a:r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/>
      <p:bldP spid="11" grpId="0"/>
      <p:bldP spid="12" grpId="0"/>
      <p:bldP spid="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2" name="Rectangle 4"/>
          <p:cNvSpPr>
            <a:spLocks noChangeArrowheads="1"/>
          </p:cNvSpPr>
          <p:nvPr/>
        </p:nvSpPr>
        <p:spPr bwMode="auto">
          <a:xfrm>
            <a:off x="1500188" y="2000250"/>
            <a:ext cx="2732087" cy="3079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buFont typeface="Calibri" pitchFamily="34" charset="0"/>
              <a:buChar char="&gt;"/>
              <a:defRPr/>
            </a:pPr>
            <a:r>
              <a:rPr lang="en-US" sz="1400" dirty="0"/>
              <a:t> </a:t>
            </a:r>
            <a:r>
              <a:rPr lang="en-US" sz="1400" dirty="0"/>
              <a:t> 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Describe yourself in one word</a:t>
            </a:r>
            <a:endParaRPr lang="nl-NL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2291" name="Title 8"/>
          <p:cNvSpPr>
            <a:spLocks noGrp="1"/>
          </p:cNvSpPr>
          <p:nvPr>
            <p:ph type="title"/>
          </p:nvPr>
        </p:nvSpPr>
        <p:spPr bwMode="auto"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l-NL" smtClean="0"/>
          </a:p>
        </p:txBody>
      </p:sp>
      <p:sp>
        <p:nvSpPr>
          <p:cNvPr id="10" name="Rectangle 2"/>
          <p:cNvSpPr txBox="1">
            <a:spLocks noChangeArrowheads="1"/>
          </p:cNvSpPr>
          <p:nvPr/>
        </p:nvSpPr>
        <p:spPr bwMode="auto">
          <a:xfrm>
            <a:off x="395288" y="635000"/>
            <a:ext cx="8229600" cy="41751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algn="ctr">
              <a:buClrTx/>
              <a:buFontTx/>
              <a:buNone/>
              <a:defRPr/>
            </a:pPr>
            <a:r>
              <a:rPr lang="en-US" sz="2000" b="1" dirty="0">
                <a:solidFill>
                  <a:srgbClr val="FF0000"/>
                </a:solidFill>
                <a:latin typeface="Corbel" pitchFamily="34" charset="0"/>
                <a:ea typeface="+mj-ea"/>
                <a:cs typeface="+mj-cs"/>
              </a:rPr>
              <a:t>Interview</a:t>
            </a:r>
          </a:p>
        </p:txBody>
      </p:sp>
      <p:sp>
        <p:nvSpPr>
          <p:cNvPr id="11" name="Rectangle 2"/>
          <p:cNvSpPr txBox="1">
            <a:spLocks noChangeArrowheads="1"/>
          </p:cNvSpPr>
          <p:nvPr/>
        </p:nvSpPr>
        <p:spPr bwMode="auto">
          <a:xfrm>
            <a:off x="500063" y="1428750"/>
            <a:ext cx="8229600" cy="417513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/>
          <a:lstStyle/>
          <a:p>
            <a:pPr algn="ctr">
              <a:buClrTx/>
              <a:buFontTx/>
              <a:buNone/>
              <a:defRPr/>
            </a:pPr>
            <a:r>
              <a:rPr lang="en-US" sz="2000" b="1" dirty="0">
                <a:solidFill>
                  <a:srgbClr val="FF0000"/>
                </a:solidFill>
                <a:latin typeface="Corbel" pitchFamily="34" charset="0"/>
                <a:ea typeface="+mj-ea"/>
                <a:cs typeface="+mj-cs"/>
              </a:rPr>
              <a:t> </a:t>
            </a: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000" b="1" dirty="0">
                <a:solidFill>
                  <a:schemeClr val="bg1">
                    <a:lumMod val="50000"/>
                  </a:schemeClr>
                </a:solidFill>
                <a:latin typeface="Corbel" pitchFamily="34" charset="0"/>
                <a:ea typeface="+mj-ea"/>
                <a:cs typeface="+mj-cs"/>
              </a:rPr>
              <a:t>Be prepared to all sorts of questions</a:t>
            </a:r>
          </a:p>
        </p:txBody>
      </p:sp>
      <p:sp>
        <p:nvSpPr>
          <p:cNvPr id="12" name="Rectangle 4"/>
          <p:cNvSpPr>
            <a:spLocks noChangeArrowheads="1"/>
          </p:cNvSpPr>
          <p:nvPr/>
        </p:nvSpPr>
        <p:spPr bwMode="auto">
          <a:xfrm>
            <a:off x="1500188" y="2465388"/>
            <a:ext cx="2822575" cy="30638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buFont typeface="Calibri" pitchFamily="34" charset="0"/>
              <a:buChar char="&gt;"/>
              <a:defRPr/>
            </a:pPr>
            <a:r>
              <a:rPr lang="en-US" sz="1400" dirty="0"/>
              <a:t> </a:t>
            </a:r>
            <a:r>
              <a:rPr lang="en-US" sz="1400" dirty="0"/>
              <a:t> 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Sell yourself within 15 seconds</a:t>
            </a:r>
            <a:endParaRPr lang="nl-NL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3" name="Rectangle 4"/>
          <p:cNvSpPr>
            <a:spLocks noChangeArrowheads="1"/>
          </p:cNvSpPr>
          <p:nvPr/>
        </p:nvSpPr>
        <p:spPr bwMode="auto">
          <a:xfrm>
            <a:off x="1500188" y="2928938"/>
            <a:ext cx="2374900" cy="3079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buFont typeface="Calibri" pitchFamily="34" charset="0"/>
              <a:buChar char="&gt;"/>
              <a:defRPr/>
            </a:pPr>
            <a:r>
              <a:rPr lang="en-US" sz="1400" dirty="0"/>
              <a:t> </a:t>
            </a:r>
            <a:r>
              <a:rPr lang="en-US" sz="1400" dirty="0"/>
              <a:t> 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Why 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should we hire you?</a:t>
            </a:r>
            <a:endParaRPr lang="nl-NL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8" name="Rectangle 4"/>
          <p:cNvSpPr>
            <a:spLocks noChangeArrowheads="1"/>
          </p:cNvSpPr>
          <p:nvPr/>
        </p:nvSpPr>
        <p:spPr bwMode="auto">
          <a:xfrm>
            <a:off x="1500188" y="3394075"/>
            <a:ext cx="4471987" cy="30638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buFont typeface="Calibri" pitchFamily="34" charset="0"/>
              <a:buChar char="&gt;"/>
              <a:defRPr/>
            </a:pPr>
            <a:r>
              <a:rPr lang="en-US" sz="1400" dirty="0"/>
              <a:t> </a:t>
            </a:r>
            <a:r>
              <a:rPr lang="en-US" sz="1400" dirty="0"/>
              <a:t> 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How 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do you manage your own time and objectives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?</a:t>
            </a:r>
            <a:endParaRPr lang="nl-NL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6" name="Rectangle 4"/>
          <p:cNvSpPr>
            <a:spLocks noChangeArrowheads="1"/>
          </p:cNvSpPr>
          <p:nvPr/>
        </p:nvSpPr>
        <p:spPr bwMode="auto">
          <a:xfrm>
            <a:off x="1500188" y="3857625"/>
            <a:ext cx="6589712" cy="523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buFont typeface="Calibri" pitchFamily="34" charset="0"/>
              <a:buChar char="&gt;"/>
              <a:defRPr/>
            </a:pPr>
            <a:r>
              <a:rPr lang="en-US" sz="1400" dirty="0"/>
              <a:t> </a:t>
            </a:r>
            <a:r>
              <a:rPr lang="en-US" sz="1400" dirty="0"/>
              <a:t> 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If you had a chance to ask a question to a known person who would that be? </a:t>
            </a:r>
            <a:b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  What would you ask?</a:t>
            </a:r>
            <a:endParaRPr lang="nl-NL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46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46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4692" grpId="0"/>
      <p:bldP spid="12" grpId="0"/>
      <p:bldP spid="13" grpId="0"/>
      <p:bldP spid="18" grpId="0"/>
      <p:bldP spid="1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 bwMode="auto"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l-NL" smtClean="0"/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395288" y="635000"/>
            <a:ext cx="8229600" cy="41751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algn="ctr">
              <a:buClrTx/>
              <a:buFontTx/>
              <a:buNone/>
              <a:defRPr/>
            </a:pPr>
            <a:r>
              <a:rPr lang="en-US" sz="2000" b="1" dirty="0">
                <a:solidFill>
                  <a:srgbClr val="FF0000"/>
                </a:solidFill>
                <a:latin typeface="Corbel" pitchFamily="34" charset="0"/>
                <a:ea typeface="+mj-ea"/>
                <a:cs typeface="+mj-cs"/>
              </a:rPr>
              <a:t>Interview</a:t>
            </a: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500188" y="2357438"/>
            <a:ext cx="4781550" cy="3079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buFont typeface="Calibri" pitchFamily="34" charset="0"/>
              <a:buChar char="&gt;"/>
              <a:defRPr/>
            </a:pPr>
            <a:r>
              <a:rPr lang="en-US" sz="1400" dirty="0"/>
              <a:t>  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Situation/ task  </a:t>
            </a:r>
            <a:r>
              <a:rPr 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(Describe the situation general/ specific)</a:t>
            </a:r>
            <a:endParaRPr lang="nl-NL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500063" y="1428750"/>
            <a:ext cx="8229600" cy="785813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/>
          <a:lstStyle/>
          <a:p>
            <a:pPr algn="ctr">
              <a:buClrTx/>
              <a:buFontTx/>
              <a:buNone/>
              <a:defRPr/>
            </a:pPr>
            <a:r>
              <a:rPr lang="en-US" sz="2000" b="1" dirty="0">
                <a:solidFill>
                  <a:srgbClr val="FF0000"/>
                </a:solidFill>
                <a:latin typeface="Corbel" pitchFamily="34" charset="0"/>
                <a:ea typeface="+mj-ea"/>
                <a:cs typeface="+mj-cs"/>
              </a:rPr>
              <a:t> </a:t>
            </a: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000" b="1" dirty="0">
                <a:solidFill>
                  <a:schemeClr val="bg1">
                    <a:lumMod val="50000"/>
                  </a:schemeClr>
                </a:solidFill>
                <a:latin typeface="Corbel" pitchFamily="34" charset="0"/>
                <a:ea typeface="+mj-ea"/>
                <a:cs typeface="+mj-cs"/>
              </a:rPr>
              <a:t>STAR method </a:t>
            </a:r>
            <a:br>
              <a:rPr lang="en-US" sz="2000" b="1" dirty="0">
                <a:solidFill>
                  <a:schemeClr val="bg1">
                    <a:lumMod val="50000"/>
                  </a:schemeClr>
                </a:solidFill>
                <a:latin typeface="Corbel" pitchFamily="34" charset="0"/>
                <a:ea typeface="+mj-ea"/>
                <a:cs typeface="+mj-cs"/>
              </a:rPr>
            </a:br>
            <a:r>
              <a:rPr lang="en-US" sz="2000" b="1" dirty="0">
                <a:solidFill>
                  <a:schemeClr val="bg1">
                    <a:lumMod val="50000"/>
                  </a:schemeClr>
                </a:solidFill>
                <a:latin typeface="Corbel" pitchFamily="34" charset="0"/>
                <a:ea typeface="+mj-ea"/>
                <a:cs typeface="+mj-cs"/>
              </a:rPr>
              <a:t>Logical approach to answering questions </a:t>
            </a: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1500188" y="2857500"/>
            <a:ext cx="3681412" cy="3079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buFont typeface="Calibri" pitchFamily="34" charset="0"/>
              <a:buChar char="&gt;"/>
              <a:defRPr/>
            </a:pPr>
            <a:r>
              <a:rPr lang="en-US" sz="1400" dirty="0"/>
              <a:t>  T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echnique  </a:t>
            </a:r>
            <a:r>
              <a:rPr 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(What approach did you use?)</a:t>
            </a:r>
            <a:endParaRPr lang="nl-NL" sz="1400" dirty="0"/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1500188" y="3357563"/>
            <a:ext cx="3189287" cy="3079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buFont typeface="Calibri" pitchFamily="34" charset="0"/>
              <a:buChar char="&gt;"/>
              <a:defRPr/>
            </a:pPr>
            <a:r>
              <a:rPr lang="en-US" sz="1400" dirty="0"/>
              <a:t>   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Action  </a:t>
            </a:r>
            <a:r>
              <a:rPr 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(What action did you take?)</a:t>
            </a:r>
            <a:endParaRPr lang="nl-NL" sz="1400" dirty="0"/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1500188" y="3857625"/>
            <a:ext cx="3448050" cy="523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buFont typeface="Calibri" pitchFamily="34" charset="0"/>
              <a:buChar char="&gt;"/>
              <a:defRPr/>
            </a:pPr>
            <a:r>
              <a:rPr lang="en-US" sz="1400" dirty="0"/>
              <a:t> 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Result </a:t>
            </a:r>
            <a:r>
              <a:rPr 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(What result did you achieve?)</a:t>
            </a:r>
            <a:endParaRPr lang="nl-NL" sz="1400" dirty="0"/>
          </a:p>
          <a:p>
            <a:pPr>
              <a:buFont typeface="Calibri" pitchFamily="34" charset="0"/>
              <a:buChar char="&gt;"/>
              <a:defRPr/>
            </a:pPr>
            <a:endParaRPr lang="nl-NL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11" name="Picture 10" descr="yellow_star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00875" y="1214438"/>
            <a:ext cx="9144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 bwMode="auto"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l-NL" smtClean="0"/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395288" y="635000"/>
            <a:ext cx="8229600" cy="41751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algn="ctr">
              <a:buClrTx/>
              <a:buFontTx/>
              <a:buNone/>
              <a:defRPr/>
            </a:pPr>
            <a:r>
              <a:rPr lang="en-US" sz="2000" b="1" dirty="0">
                <a:solidFill>
                  <a:srgbClr val="FF0000"/>
                </a:solidFill>
                <a:latin typeface="Corbel" pitchFamily="34" charset="0"/>
                <a:ea typeface="+mj-ea"/>
                <a:cs typeface="+mj-cs"/>
              </a:rPr>
              <a:t>Interview</a:t>
            </a:r>
          </a:p>
        </p:txBody>
      </p:sp>
      <p:sp>
        <p:nvSpPr>
          <p:cNvPr id="5" name="Rectangle 4"/>
          <p:cNvSpPr/>
          <p:nvPr/>
        </p:nvSpPr>
        <p:spPr>
          <a:xfrm>
            <a:off x="1571625" y="2357438"/>
            <a:ext cx="2286000" cy="203200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buFont typeface="Calibri" pitchFamily="34" charset="0"/>
              <a:buChar char="&gt;"/>
              <a:defRPr/>
            </a:pPr>
            <a:r>
              <a:rPr 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Leading skills</a:t>
            </a:r>
            <a:br>
              <a:rPr 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</a:br>
            <a:endParaRPr 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buFont typeface="Calibri" pitchFamily="34" charset="0"/>
              <a:buChar char="&gt;"/>
              <a:defRPr/>
            </a:pPr>
            <a:r>
              <a:rPr 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Related experience</a:t>
            </a:r>
            <a:br>
              <a:rPr 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</a:br>
            <a:endParaRPr 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buFont typeface="Calibri" pitchFamily="34" charset="0"/>
              <a:buChar char="&gt;"/>
              <a:defRPr/>
            </a:pPr>
            <a:r>
              <a:rPr 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Team work</a:t>
            </a:r>
            <a:br>
              <a:rPr 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</a:br>
            <a:endParaRPr 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buFont typeface="Calibri" pitchFamily="34" charset="0"/>
              <a:buChar char="&gt;"/>
              <a:defRPr/>
            </a:pPr>
            <a:r>
              <a:rPr 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Technical skills</a:t>
            </a:r>
            <a:br>
              <a:rPr 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</a:br>
            <a:endParaRPr 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buFont typeface="Calibri" pitchFamily="34" charset="0"/>
              <a:buChar char="&gt;"/>
              <a:defRPr/>
            </a:pPr>
            <a:r>
              <a:rPr 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Strengths/ weaknesses</a:t>
            </a: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214313" y="1571625"/>
            <a:ext cx="8229600" cy="785813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/>
          <a:lstStyle/>
          <a:p>
            <a:pPr algn="ctr">
              <a:buClrTx/>
              <a:buFontTx/>
              <a:buNone/>
              <a:defRPr/>
            </a:pPr>
            <a:r>
              <a:rPr lang="en-US" sz="2000" b="1" dirty="0">
                <a:solidFill>
                  <a:srgbClr val="FF0000"/>
                </a:solidFill>
                <a:latin typeface="Corbel" pitchFamily="34" charset="0"/>
                <a:ea typeface="+mj-ea"/>
                <a:cs typeface="+mj-cs"/>
              </a:rPr>
              <a:t> </a:t>
            </a: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000" b="1" dirty="0">
                <a:solidFill>
                  <a:schemeClr val="bg1">
                    <a:lumMod val="50000"/>
                  </a:schemeClr>
                </a:solidFill>
                <a:latin typeface="Corbel" pitchFamily="34" charset="0"/>
                <a:ea typeface="+mj-ea"/>
                <a:cs typeface="+mj-cs"/>
              </a:rPr>
              <a:t>STAR method </a:t>
            </a:r>
            <a:br>
              <a:rPr lang="en-US" sz="2000" b="1" dirty="0">
                <a:solidFill>
                  <a:schemeClr val="bg1">
                    <a:lumMod val="50000"/>
                  </a:schemeClr>
                </a:solidFill>
                <a:latin typeface="Corbel" pitchFamily="34" charset="0"/>
                <a:ea typeface="+mj-ea"/>
                <a:cs typeface="+mj-cs"/>
              </a:rPr>
            </a:br>
            <a:r>
              <a:rPr lang="en-US" sz="2000" b="1" dirty="0">
                <a:solidFill>
                  <a:schemeClr val="bg1">
                    <a:lumMod val="50000"/>
                  </a:schemeClr>
                </a:solidFill>
                <a:latin typeface="Corbel" pitchFamily="34" charset="0"/>
                <a:ea typeface="+mj-ea"/>
                <a:cs typeface="+mj-cs"/>
              </a:rPr>
              <a:t>Logical approach to answering questions </a:t>
            </a:r>
          </a:p>
        </p:txBody>
      </p:sp>
      <p:pic>
        <p:nvPicPr>
          <p:cNvPr id="14342" name="Picture 7" descr="job-interview1(2)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9125" y="2500313"/>
            <a:ext cx="2800350" cy="204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8"/>
          <p:cNvSpPr/>
          <p:nvPr/>
        </p:nvSpPr>
        <p:spPr>
          <a:xfrm>
            <a:off x="1571625" y="4643438"/>
            <a:ext cx="6715125" cy="36988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buFont typeface="Symbol" pitchFamily="18" charset="2"/>
              <a:buNone/>
              <a:defRPr/>
            </a:pP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Develop a list of your successes and examples</a:t>
            </a:r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 bwMode="auto"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l-NL" smtClean="0"/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395288" y="635000"/>
            <a:ext cx="8229600" cy="41751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algn="ctr">
              <a:buClrTx/>
              <a:buFontTx/>
              <a:buNone/>
              <a:defRPr/>
            </a:pPr>
            <a:r>
              <a:rPr lang="en-US" sz="2000" b="1" dirty="0">
                <a:solidFill>
                  <a:srgbClr val="FF0000"/>
                </a:solidFill>
                <a:latin typeface="Corbel" pitchFamily="34" charset="0"/>
                <a:ea typeface="+mj-ea"/>
                <a:cs typeface="+mj-cs"/>
              </a:rPr>
              <a:t>Interview</a:t>
            </a:r>
          </a:p>
        </p:txBody>
      </p:sp>
      <p:sp>
        <p:nvSpPr>
          <p:cNvPr id="5" name="Rectangle 4"/>
          <p:cNvSpPr/>
          <p:nvPr/>
        </p:nvSpPr>
        <p:spPr>
          <a:xfrm>
            <a:off x="1143000" y="1582738"/>
            <a:ext cx="6786563" cy="424656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buFont typeface="Symbol" pitchFamily="18" charset="2"/>
              <a:buNone/>
              <a:defRPr/>
            </a:pP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Give at  least  two answers to the following question</a:t>
            </a: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:</a:t>
            </a:r>
            <a:b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</a:br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lvl="2">
              <a:buFont typeface="Symbol" pitchFamily="18" charset="2"/>
              <a:buNone/>
              <a:defRPr/>
            </a:pP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I can work under pressure</a:t>
            </a:r>
          </a:p>
          <a:p>
            <a:pPr lvl="2">
              <a:buFont typeface="Symbol" pitchFamily="18" charset="2"/>
              <a:buNone/>
              <a:defRPr/>
            </a:pP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I am very well organized…</a:t>
            </a:r>
          </a:p>
          <a:p>
            <a:pPr lvl="2">
              <a:buFont typeface="Symbol" pitchFamily="18" charset="2"/>
              <a:buNone/>
              <a:defRPr/>
            </a:pP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I am very result driven…..</a:t>
            </a:r>
          </a:p>
          <a:p>
            <a:pPr>
              <a:buFont typeface="Symbol" pitchFamily="18" charset="2"/>
              <a:buNone/>
              <a:defRPr/>
            </a:pPr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defRPr/>
            </a:pPr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lvl="1">
              <a:buFont typeface="Calibri" pitchFamily="34" charset="0"/>
              <a:buChar char="&gt;"/>
              <a:defRPr/>
            </a:pP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 Situations/ task</a:t>
            </a:r>
          </a:p>
          <a:p>
            <a:pPr lvl="1">
              <a:buFont typeface="Calibri" pitchFamily="34" charset="0"/>
              <a:buChar char="&gt;"/>
              <a:defRPr/>
            </a:pPr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lvl="1">
              <a:buFont typeface="Symbol" pitchFamily="18" charset="2"/>
              <a:buNone/>
              <a:defRPr/>
            </a:pPr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lvl="1">
              <a:buFont typeface="Calibri" pitchFamily="34" charset="0"/>
              <a:buChar char="&gt;"/>
              <a:defRPr/>
            </a:pP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 Action</a:t>
            </a:r>
          </a:p>
          <a:p>
            <a:pPr lvl="1">
              <a:buFont typeface="Symbol" pitchFamily="18" charset="2"/>
              <a:buNone/>
              <a:defRPr/>
            </a:pPr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lvl="1">
              <a:buFont typeface="Symbol" pitchFamily="18" charset="2"/>
              <a:buNone/>
              <a:defRPr/>
            </a:pPr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lvl="1">
              <a:buFont typeface="Calibri" pitchFamily="34" charset="0"/>
              <a:buChar char="&gt;"/>
              <a:defRPr/>
            </a:pP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 Result</a:t>
            </a:r>
          </a:p>
          <a:p>
            <a:pPr>
              <a:buFont typeface="Symbol" pitchFamily="18" charset="2"/>
              <a:buNone/>
              <a:defRPr/>
            </a:pPr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500188" y="5786438"/>
            <a:ext cx="5857875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buFont typeface="Symbol" pitchFamily="18" charset="2"/>
              <a:buNone/>
              <a:defRPr/>
            </a:pPr>
            <a:r>
              <a:rPr lang="en-GB" sz="1400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Interactive exercise </a:t>
            </a:r>
            <a:endParaRPr lang="nl-NL" sz="1400" i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 bwMode="auto"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l-NL" smtClean="0"/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395288" y="635000"/>
            <a:ext cx="8229600" cy="41751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algn="ctr">
              <a:buClrTx/>
              <a:buFontTx/>
              <a:buNone/>
              <a:defRPr/>
            </a:pPr>
            <a:r>
              <a:rPr lang="en-US" sz="2000" b="1" dirty="0">
                <a:solidFill>
                  <a:srgbClr val="FF0000"/>
                </a:solidFill>
                <a:latin typeface="Corbel" pitchFamily="34" charset="0"/>
                <a:ea typeface="+mj-ea"/>
                <a:cs typeface="+mj-cs"/>
              </a:rPr>
              <a:t>Coffee break</a:t>
            </a:r>
          </a:p>
        </p:txBody>
      </p:sp>
      <p:pic>
        <p:nvPicPr>
          <p:cNvPr id="16388" name="Picture 5" descr="Volvo_coffee_break_270x265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00375" y="1571625"/>
            <a:ext cx="3143250" cy="314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 bwMode="auto"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l-NL" smtClean="0"/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395288" y="635000"/>
            <a:ext cx="8229600" cy="41751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algn="ctr">
              <a:buClrTx/>
              <a:buFontTx/>
              <a:buNone/>
              <a:defRPr/>
            </a:pPr>
            <a:r>
              <a:rPr lang="en-US" sz="2000" b="1" dirty="0">
                <a:solidFill>
                  <a:srgbClr val="FF0000"/>
                </a:solidFill>
                <a:latin typeface="Corbel" pitchFamily="34" charset="0"/>
                <a:ea typeface="+mj-ea"/>
                <a:cs typeface="+mj-cs"/>
              </a:rPr>
              <a:t>Interview questions</a:t>
            </a: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500188" y="2357438"/>
            <a:ext cx="2601912" cy="3079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buFont typeface="Calibri" pitchFamily="34" charset="0"/>
              <a:buChar char="&gt;"/>
              <a:defRPr/>
            </a:pPr>
            <a:r>
              <a:rPr lang="en-US" sz="1400" dirty="0"/>
              <a:t>  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Keep answer to 1-2 minutes</a:t>
            </a:r>
            <a:endParaRPr lang="nl-NL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500063" y="1428750"/>
            <a:ext cx="8229600" cy="785813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/>
          <a:lstStyle/>
          <a:p>
            <a:pPr algn="ctr">
              <a:buClrTx/>
              <a:buFontTx/>
              <a:buNone/>
              <a:defRPr/>
            </a:pPr>
            <a:r>
              <a:rPr lang="en-US" sz="2000" b="1" dirty="0">
                <a:solidFill>
                  <a:srgbClr val="FF0000"/>
                </a:solidFill>
                <a:latin typeface="Corbel" pitchFamily="34" charset="0"/>
                <a:ea typeface="+mj-ea"/>
                <a:cs typeface="+mj-cs"/>
              </a:rPr>
              <a:t> </a:t>
            </a: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000" b="1" dirty="0">
                <a:solidFill>
                  <a:schemeClr val="bg1">
                    <a:lumMod val="50000"/>
                  </a:schemeClr>
                </a:solidFill>
                <a:latin typeface="Corbel" pitchFamily="34" charset="0"/>
                <a:ea typeface="+mj-ea"/>
                <a:cs typeface="+mj-cs"/>
              </a:rPr>
              <a:t>1.  Tell me about yourself</a:t>
            </a: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1500188" y="2857500"/>
            <a:ext cx="1765300" cy="3079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buFont typeface="Calibri" pitchFamily="34" charset="0"/>
              <a:buChar char="&gt;"/>
              <a:defRPr/>
            </a:pPr>
            <a:r>
              <a:rPr lang="en-US" sz="1400" dirty="0"/>
              <a:t>  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Try not to 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ramble!</a:t>
            </a:r>
            <a:endParaRPr lang="nl-NL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1500188" y="3357563"/>
            <a:ext cx="6559550" cy="3079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buFont typeface="Calibri" pitchFamily="34" charset="0"/>
              <a:buChar char="&gt;"/>
              <a:defRPr/>
            </a:pPr>
            <a:r>
              <a:rPr lang="en-US" sz="1400" dirty="0"/>
              <a:t>  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Brief 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outline where you are 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from (experience) 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&amp; where you want to be 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going to</a:t>
            </a:r>
            <a:endParaRPr lang="nl-NL" sz="1400" dirty="0"/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1500188" y="3857625"/>
            <a:ext cx="5226050" cy="523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buFont typeface="Calibri" pitchFamily="34" charset="0"/>
              <a:buChar char="&gt;"/>
              <a:defRPr/>
            </a:pPr>
            <a:r>
              <a:rPr lang="en-US" sz="1400" dirty="0"/>
              <a:t> 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Use 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your CV, preselected examples of competencies &amp; skills</a:t>
            </a:r>
            <a:endParaRPr lang="nl-NL" sz="1400" dirty="0"/>
          </a:p>
          <a:p>
            <a:pPr>
              <a:buFont typeface="Calibri" pitchFamily="34" charset="0"/>
              <a:buChar char="&gt;"/>
              <a:defRPr/>
            </a:pPr>
            <a:endParaRPr lang="nl-NL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5" name="Rectangle 4"/>
          <p:cNvSpPr>
            <a:spLocks noChangeArrowheads="1"/>
          </p:cNvSpPr>
          <p:nvPr/>
        </p:nvSpPr>
        <p:spPr bwMode="auto">
          <a:xfrm>
            <a:off x="1071563" y="4751388"/>
            <a:ext cx="7448550" cy="3079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buFont typeface="Symbol" pitchFamily="18" charset="2"/>
              <a:buNone/>
              <a:defRPr/>
            </a:pPr>
            <a:r>
              <a:rPr lang="en-US" sz="1400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Respond in away that  leaves the impression that you are well adjusted, stable and positive!</a:t>
            </a:r>
            <a:endParaRPr lang="nl-NL" sz="1400" i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428750" y="5572125"/>
            <a:ext cx="5857875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buFont typeface="Symbol" pitchFamily="18" charset="2"/>
              <a:buNone/>
              <a:defRPr/>
            </a:pPr>
            <a:r>
              <a:rPr lang="en-GB" sz="1400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Interactive exercise </a:t>
            </a:r>
            <a:endParaRPr lang="nl-NL" sz="1400" i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  <p:bldP spid="9" grpId="0"/>
      <p:bldP spid="1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 bwMode="auto"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l-NL" smtClean="0"/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395288" y="635000"/>
            <a:ext cx="8229600" cy="41751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algn="ctr">
              <a:buClrTx/>
              <a:buFontTx/>
              <a:buNone/>
              <a:defRPr/>
            </a:pPr>
            <a:r>
              <a:rPr lang="en-US" sz="2000" b="1" dirty="0">
                <a:solidFill>
                  <a:srgbClr val="FF0000"/>
                </a:solidFill>
                <a:latin typeface="Corbel" pitchFamily="34" charset="0"/>
                <a:ea typeface="+mj-ea"/>
                <a:cs typeface="+mj-cs"/>
              </a:rPr>
              <a:t>Interview questions</a:t>
            </a: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500188" y="2357438"/>
            <a:ext cx="2881312" cy="3079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buFont typeface="Calibri" pitchFamily="34" charset="0"/>
              <a:buChar char="&gt;"/>
              <a:defRPr/>
            </a:pPr>
            <a:r>
              <a:rPr lang="en-US" sz="1400" dirty="0"/>
              <a:t>  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Show you’ve done the research</a:t>
            </a:r>
            <a:endParaRPr lang="nl-NL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500063" y="1428750"/>
            <a:ext cx="8001000" cy="428625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/>
          <a:lstStyle/>
          <a:p>
            <a:pPr algn="ctr">
              <a:buClrTx/>
              <a:buFontTx/>
              <a:buNone/>
              <a:defRPr/>
            </a:pPr>
            <a:r>
              <a:rPr lang="en-US" sz="2000" b="1" dirty="0">
                <a:solidFill>
                  <a:srgbClr val="FF0000"/>
                </a:solidFill>
                <a:latin typeface="Corbel" pitchFamily="34" charset="0"/>
                <a:ea typeface="+mj-ea"/>
                <a:cs typeface="+mj-cs"/>
              </a:rPr>
              <a:t> </a:t>
            </a: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000" b="1" dirty="0">
                <a:solidFill>
                  <a:schemeClr val="bg1">
                    <a:lumMod val="50000"/>
                  </a:schemeClr>
                </a:solidFill>
                <a:latin typeface="Corbel" pitchFamily="34" charset="0"/>
                <a:ea typeface="+mj-ea"/>
                <a:cs typeface="+mj-cs"/>
              </a:rPr>
              <a:t>2.  What do you know about our company</a:t>
            </a: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1500166" y="2643182"/>
            <a:ext cx="5643580" cy="20313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numCol="2" spcCol="36000" anchor="ctr">
            <a:spAutoFit/>
          </a:bodyPr>
          <a:lstStyle/>
          <a:p>
            <a:pPr>
              <a:buFont typeface="Calibri" pitchFamily="34" charset="0"/>
              <a:buChar char="&gt;"/>
              <a:defRPr/>
            </a:pPr>
            <a:r>
              <a:rPr lang="en-US" sz="1400" dirty="0"/>
              <a:t>  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Know:</a:t>
            </a:r>
          </a:p>
          <a:p>
            <a:pPr lvl="1">
              <a:buFont typeface="Arial" pitchFamily="34" charset="0"/>
              <a:buChar char="•"/>
              <a:defRPr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Product</a:t>
            </a:r>
          </a:p>
          <a:p>
            <a:pPr lvl="1">
              <a:buFont typeface="Arial" pitchFamily="34" charset="0"/>
              <a:buChar char="•"/>
              <a:defRPr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Size of the company</a:t>
            </a:r>
          </a:p>
          <a:p>
            <a:pPr lvl="1">
              <a:buFont typeface="Arial" pitchFamily="34" charset="0"/>
              <a:buChar char="•"/>
              <a:defRPr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Annual  revenue</a:t>
            </a:r>
          </a:p>
          <a:p>
            <a:pPr lvl="1">
              <a:buFont typeface="Arial" pitchFamily="34" charset="0"/>
              <a:buChar char="•"/>
              <a:defRPr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Reputation/ Competitors</a:t>
            </a:r>
          </a:p>
          <a:p>
            <a:pPr lvl="1">
              <a:buFont typeface="Arial" pitchFamily="34" charset="0"/>
              <a:buChar char="•"/>
              <a:defRPr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History</a:t>
            </a:r>
          </a:p>
          <a:p>
            <a:pPr lvl="1">
              <a:buFont typeface="Arial" pitchFamily="34" charset="0"/>
              <a:buChar char="•"/>
              <a:defRPr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Image</a:t>
            </a:r>
          </a:p>
          <a:p>
            <a:pPr lvl="1">
              <a:buFont typeface="Arial" pitchFamily="34" charset="0"/>
              <a:buChar char="•"/>
              <a:defRPr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Goals, mission, principles</a:t>
            </a:r>
          </a:p>
          <a:p>
            <a:pPr>
              <a:buFont typeface="Calibri" pitchFamily="34" charset="0"/>
              <a:buChar char="&gt;"/>
              <a:defRPr/>
            </a:pPr>
            <a:endParaRPr lang="nl-NL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1428750" y="4572000"/>
            <a:ext cx="3805238" cy="523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buFont typeface="Calibri" pitchFamily="34" charset="0"/>
              <a:buChar char="&gt;"/>
              <a:defRPr/>
            </a:pPr>
            <a:endParaRPr lang="nl-NL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buFont typeface="Calibri" pitchFamily="34" charset="0"/>
              <a:buChar char="&gt;"/>
              <a:defRPr/>
            </a:pPr>
            <a:r>
              <a:rPr lang="en-US" sz="1400" dirty="0"/>
              <a:t> 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Project an informed interest, 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ask 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questions</a:t>
            </a:r>
            <a:endParaRPr lang="nl-NL" sz="1400" dirty="0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 bwMode="auto"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l-NL" smtClean="0"/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395288" y="635000"/>
            <a:ext cx="8229600" cy="41751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algn="ctr">
              <a:buClrTx/>
              <a:buFontTx/>
              <a:buNone/>
              <a:defRPr/>
            </a:pPr>
            <a:r>
              <a:rPr lang="en-US" sz="2000" b="1" dirty="0">
                <a:solidFill>
                  <a:srgbClr val="FF0000"/>
                </a:solidFill>
                <a:latin typeface="Corbel" pitchFamily="34" charset="0"/>
                <a:ea typeface="+mj-ea"/>
                <a:cs typeface="+mj-cs"/>
              </a:rPr>
              <a:t>Interview questions</a:t>
            </a: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500188" y="2357438"/>
            <a:ext cx="5111750" cy="3079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buFont typeface="Calibri" pitchFamily="34" charset="0"/>
              <a:buChar char="&gt;"/>
              <a:defRPr/>
            </a:pPr>
            <a:r>
              <a:rPr lang="en-US" sz="1400" dirty="0"/>
              <a:t>  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Can you tell me about the organization’s plans to expand? </a:t>
            </a:r>
            <a:endParaRPr lang="nl-NL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500063" y="1428750"/>
            <a:ext cx="8001000" cy="428625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/>
          <a:lstStyle/>
          <a:p>
            <a:pPr algn="ctr">
              <a:buClrTx/>
              <a:buFontTx/>
              <a:buNone/>
              <a:defRPr/>
            </a:pPr>
            <a:r>
              <a:rPr lang="en-US" sz="2000" b="1" dirty="0">
                <a:solidFill>
                  <a:srgbClr val="FF0000"/>
                </a:solidFill>
                <a:latin typeface="Corbel" pitchFamily="34" charset="0"/>
                <a:ea typeface="+mj-ea"/>
                <a:cs typeface="+mj-cs"/>
              </a:rPr>
              <a:t> </a:t>
            </a: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000" b="1" dirty="0">
                <a:solidFill>
                  <a:schemeClr val="bg1">
                    <a:lumMod val="50000"/>
                  </a:schemeClr>
                </a:solidFill>
                <a:latin typeface="Corbel" pitchFamily="34" charset="0"/>
                <a:ea typeface="+mj-ea"/>
                <a:cs typeface="+mj-cs"/>
              </a:rPr>
              <a:t>2.  What do you know about our company</a:t>
            </a:r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1500188" y="2928938"/>
            <a:ext cx="4967287" cy="52228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buFont typeface="Calibri" pitchFamily="34" charset="0"/>
              <a:buChar char="&gt;"/>
              <a:defRPr/>
            </a:pPr>
            <a:endParaRPr lang="nl-NL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buFont typeface="Calibri" pitchFamily="34" charset="0"/>
              <a:buChar char="&gt;"/>
              <a:defRPr/>
            </a:pPr>
            <a:r>
              <a:rPr lang="en-US" sz="1400" dirty="0"/>
              <a:t> 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Do you  have plans to  relocate in the foreseeable future?</a:t>
            </a:r>
            <a:endParaRPr lang="nl-NL" sz="1400" dirty="0"/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1500188" y="3714750"/>
            <a:ext cx="4300537" cy="523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buFont typeface="Calibri" pitchFamily="34" charset="0"/>
              <a:buChar char="&gt;"/>
              <a:defRPr/>
            </a:pPr>
            <a:endParaRPr lang="nl-NL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buFont typeface="Calibri" pitchFamily="34" charset="0"/>
              <a:buChar char="&gt;"/>
              <a:defRPr/>
            </a:pPr>
            <a:r>
              <a:rPr lang="en-US" sz="1400" dirty="0"/>
              <a:t> 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How would you  describe the company’s culture?</a:t>
            </a:r>
            <a:endParaRPr lang="nl-NL" sz="1400" dirty="0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 bwMode="auto"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l-NL" smtClean="0"/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395288" y="635000"/>
            <a:ext cx="8229600" cy="41751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algn="ctr">
              <a:buClrTx/>
              <a:buFontTx/>
              <a:buNone/>
              <a:defRPr/>
            </a:pPr>
            <a:r>
              <a:rPr lang="en-US" sz="2000" b="1" dirty="0">
                <a:solidFill>
                  <a:srgbClr val="FF0000"/>
                </a:solidFill>
                <a:latin typeface="Corbel" pitchFamily="34" charset="0"/>
                <a:ea typeface="+mj-ea"/>
                <a:cs typeface="+mj-cs"/>
              </a:rPr>
              <a:t>Interview questions</a:t>
            </a: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571625" y="2143125"/>
            <a:ext cx="3762375" cy="3079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buFont typeface="Calibri" pitchFamily="34" charset="0"/>
              <a:buChar char="&gt;"/>
              <a:defRPr/>
            </a:pPr>
            <a:r>
              <a:rPr lang="en-US" sz="1400" dirty="0"/>
              <a:t>  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Talk about their needs, not what you want</a:t>
            </a:r>
            <a:endParaRPr lang="nl-NL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500063" y="1428750"/>
            <a:ext cx="8001000" cy="428625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/>
          <a:lstStyle/>
          <a:p>
            <a:pPr algn="ctr">
              <a:buClrTx/>
              <a:buFontTx/>
              <a:buNone/>
              <a:defRPr/>
            </a:pPr>
            <a:r>
              <a:rPr lang="en-US" sz="2000" b="1" dirty="0">
                <a:solidFill>
                  <a:srgbClr val="FF0000"/>
                </a:solidFill>
                <a:latin typeface="Corbel" pitchFamily="34" charset="0"/>
                <a:ea typeface="+mj-ea"/>
                <a:cs typeface="+mj-cs"/>
              </a:rPr>
              <a:t> </a:t>
            </a: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000" b="1" dirty="0">
                <a:solidFill>
                  <a:schemeClr val="bg1">
                    <a:lumMod val="50000"/>
                  </a:schemeClr>
                </a:solidFill>
                <a:latin typeface="Corbel" pitchFamily="34" charset="0"/>
                <a:ea typeface="+mj-ea"/>
                <a:cs typeface="+mj-cs"/>
              </a:rPr>
              <a:t>3.  Why do you want to work for us</a:t>
            </a: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1571625" y="2524125"/>
            <a:ext cx="3635375" cy="52228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buFont typeface="Calibri" pitchFamily="34" charset="0"/>
              <a:buChar char="&gt;"/>
              <a:defRPr/>
            </a:pPr>
            <a:endParaRPr lang="nl-NL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buFont typeface="Calibri" pitchFamily="34" charset="0"/>
              <a:buChar char="&gt;"/>
              <a:defRPr/>
            </a:pPr>
            <a:r>
              <a:rPr lang="en-US" sz="1400" dirty="0"/>
              <a:t> 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Wish to be 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part of their company project</a:t>
            </a:r>
            <a:endParaRPr lang="nl-NL" sz="1400" dirty="0"/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1571625" y="3119438"/>
            <a:ext cx="2671763" cy="52228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buFont typeface="Calibri" pitchFamily="34" charset="0"/>
              <a:buChar char="&gt;"/>
              <a:defRPr/>
            </a:pPr>
            <a:endParaRPr lang="nl-NL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buFont typeface="Calibri" pitchFamily="34" charset="0"/>
              <a:buChar char="&gt;"/>
              <a:defRPr/>
            </a:pPr>
            <a:r>
              <a:rPr lang="en-US" sz="1400" dirty="0"/>
              <a:t> 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Contribution to specific goal</a:t>
            </a:r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1571625" y="3714750"/>
            <a:ext cx="4503738" cy="523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buFont typeface="Calibri" pitchFamily="34" charset="0"/>
              <a:buChar char="&gt;"/>
              <a:defRPr/>
            </a:pPr>
            <a:endParaRPr lang="nl-NL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buFont typeface="Calibri" pitchFamily="34" charset="0"/>
              <a:buChar char="&gt;"/>
              <a:defRPr/>
            </a:pPr>
            <a:r>
              <a:rPr lang="en-US" sz="1400" dirty="0"/>
              <a:t> 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Experience.. Multilingual/ multicultural environment</a:t>
            </a:r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  <p:bldP spid="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 bwMode="auto"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l-NL" smtClean="0"/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395288" y="635000"/>
            <a:ext cx="8229600" cy="41751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algn="ctr">
              <a:buClrTx/>
              <a:buFontTx/>
              <a:buNone/>
              <a:defRPr/>
            </a:pPr>
            <a:r>
              <a:rPr lang="en-US" sz="2000" b="1" dirty="0">
                <a:solidFill>
                  <a:srgbClr val="FF0000"/>
                </a:solidFill>
                <a:latin typeface="Corbel" pitchFamily="34" charset="0"/>
                <a:ea typeface="+mj-ea"/>
                <a:cs typeface="+mj-cs"/>
              </a:rPr>
              <a:t>Interview questions</a:t>
            </a: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571625" y="2143125"/>
            <a:ext cx="4900613" cy="3079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buFont typeface="Calibri" pitchFamily="34" charset="0"/>
              <a:buChar char="&gt;"/>
              <a:defRPr/>
            </a:pPr>
            <a:r>
              <a:rPr lang="en-US" sz="1400" dirty="0"/>
              <a:t>  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Relate to 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company goals &amp; needs using your experience</a:t>
            </a:r>
            <a:endParaRPr lang="nl-NL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500063" y="1428750"/>
            <a:ext cx="8001000" cy="428625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/>
          <a:lstStyle/>
          <a:p>
            <a:pPr algn="ctr">
              <a:buClrTx/>
              <a:buFontTx/>
              <a:buNone/>
              <a:defRPr/>
            </a:pPr>
            <a:r>
              <a:rPr lang="en-US" sz="2000" b="1" dirty="0">
                <a:solidFill>
                  <a:srgbClr val="FF0000"/>
                </a:solidFill>
                <a:latin typeface="Corbel" pitchFamily="34" charset="0"/>
                <a:ea typeface="+mj-ea"/>
                <a:cs typeface="+mj-cs"/>
              </a:rPr>
              <a:t> </a:t>
            </a: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000" b="1" dirty="0">
                <a:solidFill>
                  <a:schemeClr val="bg1">
                    <a:lumMod val="50000"/>
                  </a:schemeClr>
                </a:solidFill>
                <a:latin typeface="Corbel" pitchFamily="34" charset="0"/>
                <a:ea typeface="+mj-ea"/>
                <a:cs typeface="+mj-cs"/>
              </a:rPr>
              <a:t>4.  What would you do for </a:t>
            </a:r>
            <a:r>
              <a:rPr lang="en-US" sz="2000" b="1" dirty="0">
                <a:solidFill>
                  <a:schemeClr val="bg1">
                    <a:lumMod val="50000"/>
                  </a:schemeClr>
                </a:solidFill>
                <a:latin typeface="Corbel" pitchFamily="34" charset="0"/>
                <a:ea typeface="+mj-ea"/>
                <a:cs typeface="+mj-cs"/>
              </a:rPr>
              <a:t>us </a:t>
            </a:r>
            <a:r>
              <a:rPr lang="en-US" sz="2000" b="1" dirty="0">
                <a:solidFill>
                  <a:schemeClr val="bg1">
                    <a:lumMod val="50000"/>
                  </a:schemeClr>
                </a:solidFill>
                <a:latin typeface="Corbel" pitchFamily="34" charset="0"/>
                <a:ea typeface="+mj-ea"/>
                <a:cs typeface="+mj-cs"/>
              </a:rPr>
              <a:t>(what someone else can’t)</a:t>
            </a: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1571625" y="2524125"/>
            <a:ext cx="5786438" cy="52228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buFont typeface="Calibri" pitchFamily="34" charset="0"/>
              <a:buChar char="&gt;"/>
              <a:defRPr/>
            </a:pPr>
            <a:endParaRPr lang="nl-NL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buFont typeface="Calibri" pitchFamily="34" charset="0"/>
              <a:buChar char="&gt;"/>
              <a:defRPr/>
            </a:pPr>
            <a:r>
              <a:rPr lang="en-US" sz="1400" dirty="0"/>
              <a:t> 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Examples of solving problems of previous employer</a:t>
            </a:r>
            <a:endParaRPr lang="nl-NL" sz="1400" dirty="0"/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1571625" y="3119438"/>
            <a:ext cx="3109913" cy="52228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buFont typeface="Calibri" pitchFamily="34" charset="0"/>
              <a:buChar char="&gt;"/>
              <a:defRPr/>
            </a:pPr>
            <a:endParaRPr lang="nl-NL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buFont typeface="Calibri" pitchFamily="34" charset="0"/>
              <a:buChar char="&gt;"/>
              <a:defRPr/>
            </a:pPr>
            <a:r>
              <a:rPr lang="en-US" sz="1400" dirty="0"/>
              <a:t> 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Problems similar to 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new 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employer</a:t>
            </a:r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1571625" y="3714750"/>
            <a:ext cx="6200775" cy="523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buFont typeface="Calibri" pitchFamily="34" charset="0"/>
              <a:buChar char="&gt;"/>
              <a:defRPr/>
            </a:pPr>
            <a:endParaRPr lang="nl-NL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buFont typeface="Calibri" pitchFamily="34" charset="0"/>
              <a:buChar char="&gt;"/>
              <a:defRPr/>
            </a:pPr>
            <a:r>
              <a:rPr lang="en-US" sz="1400" dirty="0"/>
              <a:t>  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Stay positive, not too pushy, don’t 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praise 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yourself 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to 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heaven, stay modest</a:t>
            </a:r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  <p:bldP spid="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title"/>
          </p:nvPr>
        </p:nvSpPr>
        <p:spPr bwMode="auto"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l-NL" smtClean="0"/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395288" y="635000"/>
            <a:ext cx="8229600" cy="41751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algn="ctr">
              <a:buClrTx/>
              <a:buFontTx/>
              <a:buNone/>
              <a:defRPr/>
            </a:pPr>
            <a:r>
              <a:rPr lang="en-US" sz="2000" b="1" dirty="0">
                <a:solidFill>
                  <a:srgbClr val="FF0000"/>
                </a:solidFill>
                <a:latin typeface="Corbel" pitchFamily="34" charset="0"/>
                <a:ea typeface="+mj-ea"/>
                <a:cs typeface="+mj-cs"/>
              </a:rPr>
              <a:t>Interview questions</a:t>
            </a: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571625" y="2143125"/>
            <a:ext cx="5724525" cy="3079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buFont typeface="Calibri" pitchFamily="34" charset="0"/>
              <a:buChar char="&gt;"/>
              <a:defRPr/>
            </a:pPr>
            <a:r>
              <a:rPr lang="en-US" sz="1400" dirty="0"/>
              <a:t>  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Financial problems/ department consolidated.. Give group answers</a:t>
            </a:r>
            <a:endParaRPr lang="nl-NL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500063" y="1428750"/>
            <a:ext cx="8001000" cy="428625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/>
          <a:lstStyle/>
          <a:p>
            <a:pPr algn="ctr">
              <a:buClrTx/>
              <a:buFontTx/>
              <a:buNone/>
              <a:defRPr/>
            </a:pPr>
            <a:r>
              <a:rPr lang="en-US" sz="2000" b="1" dirty="0">
                <a:solidFill>
                  <a:srgbClr val="FF0000"/>
                </a:solidFill>
                <a:latin typeface="Corbel" pitchFamily="34" charset="0"/>
                <a:ea typeface="+mj-ea"/>
                <a:cs typeface="+mj-cs"/>
              </a:rPr>
              <a:t> </a:t>
            </a: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000" b="1" dirty="0">
                <a:solidFill>
                  <a:schemeClr val="bg1">
                    <a:lumMod val="50000"/>
                  </a:schemeClr>
                </a:solidFill>
                <a:latin typeface="Corbel" pitchFamily="34" charset="0"/>
                <a:ea typeface="+mj-ea"/>
                <a:cs typeface="+mj-cs"/>
              </a:rPr>
              <a:t>5. Why are you leaving your present job? </a:t>
            </a: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1571625" y="2524125"/>
            <a:ext cx="5786438" cy="52228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buFont typeface="Calibri" pitchFamily="34" charset="0"/>
              <a:buChar char="&gt;"/>
              <a:defRPr/>
            </a:pPr>
            <a:endParaRPr lang="nl-NL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buFont typeface="Calibri" pitchFamily="34" charset="0"/>
              <a:buChar char="&gt;"/>
              <a:defRPr/>
            </a:pPr>
            <a:r>
              <a:rPr lang="en-US" sz="1400" dirty="0"/>
              <a:t> 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Time to move</a:t>
            </a:r>
            <a:r>
              <a:rPr lang="nl-NL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…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No longer provides the sustainable challenge</a:t>
            </a:r>
            <a:endParaRPr lang="nl-NL" sz="1400" dirty="0"/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1571625" y="3119438"/>
            <a:ext cx="5892800" cy="52228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buFont typeface="Calibri" pitchFamily="34" charset="0"/>
              <a:buChar char="&gt;"/>
              <a:defRPr/>
            </a:pPr>
            <a:endParaRPr lang="nl-NL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buFont typeface="Calibri" pitchFamily="34" charset="0"/>
              <a:buChar char="&gt;"/>
              <a:defRPr/>
            </a:pPr>
            <a:r>
              <a:rPr lang="en-US" sz="1400" dirty="0"/>
              <a:t> 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Do not concentrate 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on negative 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things about your previous employer</a:t>
            </a:r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1571625" y="3714750"/>
            <a:ext cx="6200775" cy="523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buFont typeface="Calibri" pitchFamily="34" charset="0"/>
              <a:buChar char="&gt;"/>
              <a:defRPr/>
            </a:pPr>
            <a:endParaRPr lang="nl-NL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buFont typeface="Calibri" pitchFamily="34" charset="0"/>
              <a:buChar char="&gt;"/>
              <a:defRPr/>
            </a:pPr>
            <a:r>
              <a:rPr lang="en-US" sz="1400" dirty="0"/>
              <a:t>  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Stay positive, not too pushy, don’t praise yourself to heaven, stay modest</a:t>
            </a:r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  <p:bldP spid="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 bwMode="auto"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l-NL" smtClean="0"/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395288" y="635000"/>
            <a:ext cx="8229600" cy="41751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algn="ctr">
              <a:buClrTx/>
              <a:buFontTx/>
              <a:buNone/>
              <a:defRPr/>
            </a:pPr>
            <a:r>
              <a:rPr lang="en-US" sz="2000" b="1" dirty="0">
                <a:solidFill>
                  <a:srgbClr val="FF0000"/>
                </a:solidFill>
                <a:latin typeface="Corbel" pitchFamily="34" charset="0"/>
                <a:ea typeface="+mj-ea"/>
                <a:cs typeface="+mj-cs"/>
              </a:rPr>
              <a:t>Interview questions</a:t>
            </a: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571625" y="2239963"/>
            <a:ext cx="1757363" cy="3079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buFont typeface="Calibri" pitchFamily="34" charset="0"/>
              <a:buChar char="&gt;"/>
              <a:defRPr/>
            </a:pPr>
            <a:r>
              <a:rPr lang="en-US" sz="1400" dirty="0"/>
              <a:t>  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Refer to your CV</a:t>
            </a:r>
            <a:endParaRPr lang="nl-NL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500063" y="1428750"/>
            <a:ext cx="8001000" cy="428625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/>
          <a:lstStyle/>
          <a:p>
            <a:pPr algn="ctr">
              <a:buClrTx/>
              <a:buFontTx/>
              <a:buNone/>
              <a:defRPr/>
            </a:pPr>
            <a:r>
              <a:rPr lang="en-US" sz="2000" b="1" dirty="0">
                <a:solidFill>
                  <a:srgbClr val="FF0000"/>
                </a:solidFill>
                <a:latin typeface="Corbel" pitchFamily="34" charset="0"/>
                <a:ea typeface="+mj-ea"/>
                <a:cs typeface="+mj-cs"/>
              </a:rPr>
              <a:t> </a:t>
            </a: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000" b="1" dirty="0">
                <a:solidFill>
                  <a:schemeClr val="bg1">
                    <a:lumMod val="50000"/>
                  </a:schemeClr>
                </a:solidFill>
                <a:latin typeface="Corbel" pitchFamily="34" charset="0"/>
                <a:ea typeface="+mj-ea"/>
                <a:cs typeface="+mj-cs"/>
              </a:rPr>
              <a:t>6. What are your most significant accomplishments?</a:t>
            </a: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1571625" y="2516188"/>
            <a:ext cx="5786438" cy="52228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buFont typeface="Calibri" pitchFamily="34" charset="0"/>
              <a:buChar char="&gt;"/>
              <a:defRPr/>
            </a:pPr>
            <a:endParaRPr lang="nl-NL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buFont typeface="Calibri" pitchFamily="34" charset="0"/>
              <a:buChar char="&gt;"/>
              <a:defRPr/>
            </a:pPr>
            <a:r>
              <a:rPr lang="en-US" sz="1400" dirty="0"/>
              <a:t> 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r>
              <a:rPr lang="nl-NL" sz="14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Mention</a:t>
            </a:r>
            <a:r>
              <a:rPr lang="nl-NL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nl-NL" sz="14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difficult</a:t>
            </a:r>
            <a:r>
              <a:rPr lang="nl-NL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nl-NL" sz="14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assignments</a:t>
            </a:r>
            <a:r>
              <a:rPr lang="nl-NL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nl-NL" sz="14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you</a:t>
            </a:r>
            <a:r>
              <a:rPr lang="nl-NL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nl-NL" sz="14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accompished</a:t>
            </a:r>
            <a:r>
              <a:rPr lang="nl-NL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nl-NL" sz="14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with</a:t>
            </a:r>
            <a:r>
              <a:rPr lang="nl-NL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nl-NL" sz="14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success</a:t>
            </a:r>
            <a:r>
              <a:rPr lang="nl-NL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  <a:endParaRPr lang="nl-NL" sz="1400" dirty="0"/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1571625" y="3005138"/>
            <a:ext cx="1954213" cy="116998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buFont typeface="Calibri" pitchFamily="34" charset="0"/>
              <a:buChar char="&gt;"/>
              <a:defRPr/>
            </a:pPr>
            <a:endParaRPr lang="nl-NL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buFont typeface="Calibri" pitchFamily="34" charset="0"/>
              <a:buChar char="&gt;"/>
              <a:defRPr/>
            </a:pPr>
            <a:r>
              <a:rPr lang="en-US" sz="1400" dirty="0"/>
              <a:t> 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Use STAR  method</a:t>
            </a:r>
          </a:p>
          <a:p>
            <a:pPr lvl="1">
              <a:buFont typeface="Arial" pitchFamily="34" charset="0"/>
              <a:buChar char="•"/>
              <a:defRPr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Situation/ task</a:t>
            </a:r>
          </a:p>
          <a:p>
            <a:pPr lvl="1">
              <a:buFont typeface="Arial" pitchFamily="34" charset="0"/>
              <a:buChar char="•"/>
              <a:defRPr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Action</a:t>
            </a:r>
          </a:p>
          <a:p>
            <a:pPr lvl="1">
              <a:buFont typeface="Arial" pitchFamily="34" charset="0"/>
              <a:buChar char="•"/>
              <a:defRPr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Result </a:t>
            </a:r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1571625" y="4143375"/>
            <a:ext cx="6200775" cy="523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buFont typeface="Calibri" pitchFamily="34" charset="0"/>
              <a:buChar char="&gt;"/>
              <a:defRPr/>
            </a:pPr>
            <a:endParaRPr lang="nl-NL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buFont typeface="Calibri" pitchFamily="34" charset="0"/>
              <a:buChar char="&gt;"/>
              <a:defRPr/>
            </a:pPr>
            <a:r>
              <a:rPr lang="en-US" sz="1400" dirty="0"/>
              <a:t>  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Stay positive, not too pushy, don’t praise yourself to heaven, stay modest</a:t>
            </a:r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571625" y="1963738"/>
            <a:ext cx="1665288" cy="3079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buFont typeface="Calibri" pitchFamily="34" charset="0"/>
              <a:buChar char="&gt;"/>
              <a:defRPr/>
            </a:pPr>
            <a:r>
              <a:rPr lang="en-US" sz="1400" dirty="0"/>
              <a:t>  “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I” form answers</a:t>
            </a:r>
            <a:endParaRPr lang="nl-NL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  <p:bldP spid="9" grpId="0"/>
      <p:bldP spid="1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/>
          <p:cNvSpPr>
            <a:spLocks noGrp="1"/>
          </p:cNvSpPr>
          <p:nvPr>
            <p:ph type="title"/>
          </p:nvPr>
        </p:nvSpPr>
        <p:spPr bwMode="auto"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l-NL" smtClean="0"/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395288" y="635000"/>
            <a:ext cx="8229600" cy="41751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algn="ctr">
              <a:buClrTx/>
              <a:buFontTx/>
              <a:buNone/>
              <a:defRPr/>
            </a:pPr>
            <a:r>
              <a:rPr lang="en-US" sz="2000" b="1" dirty="0">
                <a:solidFill>
                  <a:srgbClr val="FF0000"/>
                </a:solidFill>
                <a:latin typeface="Corbel" pitchFamily="34" charset="0"/>
                <a:ea typeface="+mj-ea"/>
                <a:cs typeface="+mj-cs"/>
              </a:rPr>
              <a:t>Interview questions</a:t>
            </a: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571625" y="2143125"/>
            <a:ext cx="2940050" cy="3079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buFont typeface="Calibri" pitchFamily="34" charset="0"/>
              <a:buChar char="&gt;"/>
              <a:defRPr/>
            </a:pPr>
            <a:r>
              <a:rPr lang="en-US" sz="1400" dirty="0"/>
              <a:t>  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Present at least 3 strong points</a:t>
            </a:r>
            <a:endParaRPr lang="nl-NL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500063" y="1428750"/>
            <a:ext cx="8001000" cy="428625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/>
          <a:lstStyle/>
          <a:p>
            <a:pPr algn="ctr">
              <a:buClrTx/>
              <a:buFontTx/>
              <a:buNone/>
              <a:defRPr/>
            </a:pPr>
            <a:r>
              <a:rPr lang="en-US" sz="2000" b="1" dirty="0">
                <a:solidFill>
                  <a:srgbClr val="FF0000"/>
                </a:solidFill>
                <a:latin typeface="Corbel" pitchFamily="34" charset="0"/>
                <a:ea typeface="+mj-ea"/>
                <a:cs typeface="+mj-cs"/>
              </a:rPr>
              <a:t> </a:t>
            </a: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000" b="1" dirty="0">
                <a:solidFill>
                  <a:schemeClr val="bg1">
                    <a:lumMod val="50000"/>
                  </a:schemeClr>
                </a:solidFill>
                <a:latin typeface="Corbel" pitchFamily="34" charset="0"/>
                <a:ea typeface="+mj-ea"/>
                <a:cs typeface="+mj-cs"/>
              </a:rPr>
              <a:t>7. What are your strong points?</a:t>
            </a:r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1571625" y="2571750"/>
            <a:ext cx="1954213" cy="116998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buFont typeface="Calibri" pitchFamily="34" charset="0"/>
              <a:buChar char="&gt;"/>
              <a:defRPr/>
            </a:pPr>
            <a:endParaRPr lang="nl-NL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buFont typeface="Calibri" pitchFamily="34" charset="0"/>
              <a:buChar char="&gt;"/>
              <a:defRPr/>
            </a:pPr>
            <a:r>
              <a:rPr lang="en-US" sz="1400" dirty="0"/>
              <a:t> 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Use STAR 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method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lvl="1">
              <a:buFont typeface="Arial" pitchFamily="34" charset="0"/>
              <a:buChar char="•"/>
              <a:defRPr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Situation/ task</a:t>
            </a:r>
          </a:p>
          <a:p>
            <a:pPr lvl="1">
              <a:buFont typeface="Arial" pitchFamily="34" charset="0"/>
              <a:buChar char="•"/>
              <a:defRPr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Action</a:t>
            </a:r>
          </a:p>
          <a:p>
            <a:pPr lvl="1">
              <a:buFont typeface="Arial" pitchFamily="34" charset="0"/>
              <a:buChar char="•"/>
              <a:defRPr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Result </a:t>
            </a:r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1571625" y="3857625"/>
            <a:ext cx="4824413" cy="523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buFont typeface="Calibri" pitchFamily="34" charset="0"/>
              <a:buChar char="&gt;"/>
              <a:defRPr/>
            </a:pPr>
            <a:endParaRPr lang="nl-NL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buFont typeface="Calibri" pitchFamily="34" charset="0"/>
              <a:buChar char="&gt;"/>
              <a:defRPr/>
            </a:pPr>
            <a:r>
              <a:rPr lang="en-US" sz="1400" dirty="0"/>
              <a:t>  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Taylor your answers to 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meet 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the needs 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of 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the employer</a:t>
            </a:r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/>
          </p:cNvSpPr>
          <p:nvPr>
            <p:ph type="title"/>
          </p:nvPr>
        </p:nvSpPr>
        <p:spPr bwMode="auto"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l-NL" smtClean="0"/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395288" y="635000"/>
            <a:ext cx="8229600" cy="41751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algn="ctr">
              <a:buClrTx/>
              <a:buFontTx/>
              <a:buNone/>
              <a:defRPr/>
            </a:pPr>
            <a:r>
              <a:rPr lang="en-US" sz="2000" b="1" dirty="0">
                <a:solidFill>
                  <a:srgbClr val="FF0000"/>
                </a:solidFill>
                <a:latin typeface="Corbel" pitchFamily="34" charset="0"/>
                <a:ea typeface="+mj-ea"/>
                <a:cs typeface="+mj-cs"/>
              </a:rPr>
              <a:t>Interview questions</a:t>
            </a: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285875" y="2428875"/>
            <a:ext cx="2713038" cy="3079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buFont typeface="Calibri" pitchFamily="34" charset="0"/>
              <a:buChar char="&gt;"/>
              <a:defRPr/>
            </a:pPr>
            <a:r>
              <a:rPr lang="en-US" sz="1400" dirty="0"/>
              <a:t>  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Don’t say I don’t 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have 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any…</a:t>
            </a:r>
            <a:endParaRPr lang="nl-NL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500063" y="1428750"/>
            <a:ext cx="8001000" cy="428625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/>
          <a:lstStyle/>
          <a:p>
            <a:pPr algn="ctr">
              <a:buClrTx/>
              <a:buFontTx/>
              <a:buNone/>
              <a:defRPr/>
            </a:pPr>
            <a:r>
              <a:rPr lang="en-US" sz="2000" b="1" dirty="0">
                <a:solidFill>
                  <a:srgbClr val="FF0000"/>
                </a:solidFill>
                <a:latin typeface="Corbel" pitchFamily="34" charset="0"/>
                <a:ea typeface="+mj-ea"/>
                <a:cs typeface="+mj-cs"/>
              </a:rPr>
              <a:t> </a:t>
            </a: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000" b="1" dirty="0">
                <a:solidFill>
                  <a:schemeClr val="bg1">
                    <a:lumMod val="50000"/>
                  </a:schemeClr>
                </a:solidFill>
                <a:latin typeface="Corbel" pitchFamily="34" charset="0"/>
                <a:ea typeface="+mj-ea"/>
                <a:cs typeface="+mj-cs"/>
              </a:rPr>
              <a:t>8. What are your weak points?</a:t>
            </a: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1285875" y="3429000"/>
            <a:ext cx="3803650" cy="1600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buFont typeface="Calibri" pitchFamily="34" charset="0"/>
              <a:buChar char="&gt;"/>
              <a:defRPr/>
            </a:pPr>
            <a:endParaRPr lang="nl-NL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buFont typeface="Calibri" pitchFamily="34" charset="0"/>
              <a:buChar char="&gt;"/>
              <a:defRPr/>
            </a:pPr>
            <a:r>
              <a:rPr lang="en-US" sz="1400" dirty="0"/>
              <a:t> 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Try to transform this answer into strengths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</a:t>
            </a:r>
            <a:b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</a:p>
          <a:p>
            <a:pPr lvl="1">
              <a:buFont typeface="Arial" pitchFamily="34" charset="0"/>
              <a:buChar char="•"/>
              <a:defRPr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  Dutch Language</a:t>
            </a:r>
          </a:p>
          <a:p>
            <a:pPr lvl="1">
              <a:buFont typeface="Arial" pitchFamily="34" charset="0"/>
              <a:buChar char="•"/>
              <a:defRPr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  Perfectionist</a:t>
            </a:r>
          </a:p>
          <a:p>
            <a:pPr lvl="1">
              <a:buFont typeface="Arial" pitchFamily="34" charset="0"/>
              <a:buChar char="•"/>
              <a:defRPr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  Work independently</a:t>
            </a:r>
          </a:p>
          <a:p>
            <a:pPr lvl="1">
              <a:buFont typeface="Arial" pitchFamily="34" charset="0"/>
              <a:buChar char="•"/>
              <a:defRPr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 Delegating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285875" y="5572125"/>
            <a:ext cx="5857875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buFont typeface="Symbol" pitchFamily="18" charset="2"/>
              <a:buNone/>
              <a:defRPr/>
            </a:pPr>
            <a:r>
              <a:rPr lang="en-GB" sz="1400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Interactive exercise </a:t>
            </a:r>
            <a:endParaRPr lang="nl-NL" sz="1400" i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285875" y="2784475"/>
            <a:ext cx="5084763" cy="739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buFont typeface="Calibri" pitchFamily="34" charset="0"/>
              <a:buChar char="&gt;"/>
              <a:defRPr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 Don’t  name it ‘weak points’ but ‘points to improve’…</a:t>
            </a:r>
          </a:p>
          <a:p>
            <a:pPr lvl="1">
              <a:buFont typeface="Arial" pitchFamily="34" charset="0"/>
              <a:buChar char="•"/>
              <a:defRPr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   I would like to improve my … skills…</a:t>
            </a:r>
          </a:p>
          <a:p>
            <a:pPr lvl="1">
              <a:buFont typeface="Arial" pitchFamily="34" charset="0"/>
              <a:buChar char="•"/>
              <a:defRPr/>
            </a:pPr>
            <a:r>
              <a:rPr lang="nl-NL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   I  have </a:t>
            </a:r>
            <a:r>
              <a:rPr lang="nl-NL" sz="14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difficuties</a:t>
            </a:r>
            <a:r>
              <a:rPr lang="nl-NL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nl-NL" sz="14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with</a:t>
            </a:r>
            <a:r>
              <a:rPr lang="nl-NL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…. I </a:t>
            </a:r>
            <a:r>
              <a:rPr lang="nl-NL" sz="14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would</a:t>
            </a:r>
            <a:r>
              <a:rPr lang="nl-NL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nl-NL" sz="14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like</a:t>
            </a:r>
            <a:r>
              <a:rPr lang="nl-NL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to </a:t>
            </a:r>
            <a:r>
              <a:rPr lang="nl-NL" sz="14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improve</a:t>
            </a:r>
            <a:r>
              <a:rPr lang="nl-NL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nl-NL" sz="14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that</a:t>
            </a:r>
            <a:endParaRPr lang="nl-NL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/>
          <p:cNvSpPr>
            <a:spLocks noGrp="1"/>
          </p:cNvSpPr>
          <p:nvPr>
            <p:ph type="title"/>
          </p:nvPr>
        </p:nvSpPr>
        <p:spPr bwMode="auto"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l-NL" smtClean="0"/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395288" y="635000"/>
            <a:ext cx="8229600" cy="41751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algn="ctr">
              <a:buClrTx/>
              <a:buFontTx/>
              <a:buNone/>
              <a:defRPr/>
            </a:pPr>
            <a:r>
              <a:rPr lang="en-US" sz="2000" b="1" dirty="0">
                <a:solidFill>
                  <a:srgbClr val="FF0000"/>
                </a:solidFill>
                <a:latin typeface="Corbel" pitchFamily="34" charset="0"/>
                <a:ea typeface="+mj-ea"/>
                <a:cs typeface="+mj-cs"/>
              </a:rPr>
              <a:t>Interview questions</a:t>
            </a: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571625" y="2428875"/>
            <a:ext cx="3895725" cy="3079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buFont typeface="Calibri" pitchFamily="34" charset="0"/>
              <a:buChar char="&gt;"/>
              <a:defRPr/>
            </a:pPr>
            <a:r>
              <a:rPr lang="en-US" sz="1400" dirty="0"/>
              <a:t>  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Ask your questions and wrap up for yourself</a:t>
            </a:r>
            <a:endParaRPr lang="nl-NL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500063" y="1428750"/>
            <a:ext cx="8001000" cy="428625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/>
          <a:lstStyle/>
          <a:p>
            <a:pPr algn="ctr">
              <a:buClrTx/>
              <a:buFontTx/>
              <a:buNone/>
              <a:defRPr/>
            </a:pPr>
            <a:r>
              <a:rPr lang="en-US" sz="2000" b="1" dirty="0">
                <a:solidFill>
                  <a:srgbClr val="FF0000"/>
                </a:solidFill>
                <a:latin typeface="Corbel" pitchFamily="34" charset="0"/>
                <a:ea typeface="+mj-ea"/>
                <a:cs typeface="+mj-cs"/>
              </a:rPr>
              <a:t> </a:t>
            </a: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000" b="1" dirty="0">
                <a:solidFill>
                  <a:schemeClr val="bg1">
                    <a:lumMod val="50000"/>
                  </a:schemeClr>
                </a:solidFill>
                <a:latin typeface="Corbel" pitchFamily="34" charset="0"/>
                <a:ea typeface="+mj-ea"/>
                <a:cs typeface="+mj-cs"/>
              </a:rPr>
              <a:t>Wrap up</a:t>
            </a:r>
            <a:endParaRPr lang="en-US" sz="2000" b="1" dirty="0">
              <a:solidFill>
                <a:schemeClr val="bg1">
                  <a:lumMod val="50000"/>
                </a:schemeClr>
              </a:solidFill>
              <a:latin typeface="Corbel" pitchFamily="34" charset="0"/>
              <a:ea typeface="+mj-ea"/>
              <a:cs typeface="+mj-cs"/>
            </a:endParaRPr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1643063" y="2786063"/>
            <a:ext cx="2151062" cy="13843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buFont typeface="Calibri" pitchFamily="34" charset="0"/>
              <a:buChar char="&gt;"/>
              <a:defRPr/>
            </a:pPr>
            <a:endParaRPr lang="nl-NL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buFont typeface="Calibri" pitchFamily="34" charset="0"/>
              <a:buChar char="&gt;"/>
              <a:defRPr/>
            </a:pPr>
            <a:r>
              <a:rPr lang="en-US" sz="1400" dirty="0"/>
              <a:t> 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Get some clearance:</a:t>
            </a:r>
            <a:b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</a:p>
          <a:p>
            <a:pPr lvl="1">
              <a:buFont typeface="Arial" pitchFamily="34" charset="0"/>
              <a:buChar char="•"/>
              <a:defRPr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Procedure</a:t>
            </a:r>
          </a:p>
          <a:p>
            <a:pPr lvl="1">
              <a:buFont typeface="Arial" pitchFamily="34" charset="0"/>
              <a:buChar char="•"/>
              <a:defRPr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Time frame</a:t>
            </a:r>
          </a:p>
          <a:p>
            <a:pPr lvl="1">
              <a:buFont typeface="Arial" pitchFamily="34" charset="0"/>
              <a:buChar char="•"/>
              <a:defRPr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Follow up contact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395288" y="635000"/>
            <a:ext cx="8229600" cy="41751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algn="ctr">
              <a:buClrTx/>
              <a:buFontTx/>
              <a:buNone/>
              <a:defRPr/>
            </a:pPr>
            <a:r>
              <a:rPr lang="en-US" sz="2000" b="1" dirty="0">
                <a:solidFill>
                  <a:srgbClr val="FF0000"/>
                </a:solidFill>
                <a:latin typeface="Corbel" pitchFamily="34" charset="0"/>
                <a:ea typeface="+mj-ea"/>
                <a:cs typeface="+mj-cs"/>
              </a:rPr>
              <a:t>Practicalities</a:t>
            </a: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1571625" y="1928813"/>
            <a:ext cx="3357563" cy="3079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buFont typeface="Calibri" pitchFamily="34" charset="0"/>
              <a:buChar char="&gt;"/>
              <a:defRPr/>
            </a:pPr>
            <a:r>
              <a:rPr lang="en-US" sz="1400" dirty="0"/>
              <a:t>  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Be on time 5-10 minutes before time</a:t>
            </a:r>
            <a:endParaRPr lang="nl-NL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500063" y="1428750"/>
            <a:ext cx="8001000" cy="428625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/>
          <a:lstStyle/>
          <a:p>
            <a:pPr algn="ctr">
              <a:buClrTx/>
              <a:buFontTx/>
              <a:buNone/>
              <a:defRPr/>
            </a:pPr>
            <a:r>
              <a:rPr lang="en-US" sz="2000" b="1" dirty="0">
                <a:solidFill>
                  <a:schemeClr val="bg1">
                    <a:lumMod val="50000"/>
                  </a:schemeClr>
                </a:solidFill>
                <a:latin typeface="Corbel" pitchFamily="34" charset="0"/>
                <a:ea typeface="+mj-ea"/>
                <a:cs typeface="+mj-cs"/>
              </a:rPr>
              <a:t>Be well prepared</a:t>
            </a: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1571625" y="2298700"/>
            <a:ext cx="5786438" cy="523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buFont typeface="Calibri" pitchFamily="34" charset="0"/>
              <a:buChar char="&gt;"/>
              <a:defRPr/>
            </a:pPr>
            <a:endParaRPr lang="nl-NL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buFont typeface="Calibri" pitchFamily="34" charset="0"/>
              <a:buChar char="&gt;"/>
              <a:defRPr/>
            </a:pPr>
            <a:r>
              <a:rPr lang="en-US" sz="1400" dirty="0"/>
              <a:t> 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Travel 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directions</a:t>
            </a:r>
            <a:endParaRPr lang="nl-NL" sz="1400" dirty="0"/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1571625" y="2886075"/>
            <a:ext cx="3765550" cy="52228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buFont typeface="Calibri" pitchFamily="34" charset="0"/>
              <a:buChar char="&gt;"/>
              <a:defRPr/>
            </a:pPr>
            <a:endParaRPr lang="nl-NL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buFont typeface="Calibri" pitchFamily="34" charset="0"/>
              <a:buChar char="&gt;"/>
              <a:defRPr/>
            </a:pPr>
            <a:r>
              <a:rPr lang="en-US" sz="1400" dirty="0"/>
              <a:t> 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Job description/ names of the interviewers</a:t>
            </a:r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1571625" y="3471863"/>
            <a:ext cx="6200775" cy="52228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buFont typeface="Calibri" pitchFamily="34" charset="0"/>
              <a:buChar char="&gt;"/>
              <a:defRPr/>
            </a:pPr>
            <a:endParaRPr lang="nl-NL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buFont typeface="Calibri" pitchFamily="34" charset="0"/>
              <a:buChar char="&gt;"/>
              <a:defRPr/>
            </a:pPr>
            <a:r>
              <a:rPr lang="en-US" sz="1400" dirty="0"/>
              <a:t>  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Take your CV, Motivation letter, references, Diploma’s, ID or  Passport etc</a:t>
            </a:r>
          </a:p>
        </p:txBody>
      </p:sp>
      <p:sp>
        <p:nvSpPr>
          <p:cNvPr id="15" name="Rectangle 4"/>
          <p:cNvSpPr>
            <a:spLocks noChangeArrowheads="1"/>
          </p:cNvSpPr>
          <p:nvPr/>
        </p:nvSpPr>
        <p:spPr bwMode="auto">
          <a:xfrm>
            <a:off x="1571625" y="4057650"/>
            <a:ext cx="1911350" cy="52228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buFont typeface="Calibri" pitchFamily="34" charset="0"/>
              <a:buChar char="&gt;"/>
              <a:defRPr/>
            </a:pPr>
            <a:endParaRPr lang="nl-NL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buFont typeface="Calibri" pitchFamily="34" charset="0"/>
              <a:buChar char="&gt;"/>
              <a:defRPr/>
            </a:pPr>
            <a:r>
              <a:rPr lang="en-US" sz="1400" dirty="0"/>
              <a:t>  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Take 2 copies extra</a:t>
            </a:r>
          </a:p>
        </p:txBody>
      </p:sp>
      <p:sp>
        <p:nvSpPr>
          <p:cNvPr id="16" name="Rectangle 4"/>
          <p:cNvSpPr>
            <a:spLocks noChangeArrowheads="1"/>
          </p:cNvSpPr>
          <p:nvPr/>
        </p:nvSpPr>
        <p:spPr bwMode="auto">
          <a:xfrm>
            <a:off x="1571625" y="4643438"/>
            <a:ext cx="3933825" cy="523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buFont typeface="Calibri" pitchFamily="34" charset="0"/>
              <a:buChar char="&gt;"/>
              <a:defRPr/>
            </a:pPr>
            <a:endParaRPr lang="nl-NL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buFont typeface="Calibri" pitchFamily="34" charset="0"/>
              <a:buChar char="&gt;"/>
              <a:defRPr/>
            </a:pPr>
            <a:r>
              <a:rPr lang="en-US" sz="1400" dirty="0"/>
              <a:t>  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Representative notebook, 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pen 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to take notes</a:t>
            </a:r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  <p:bldP spid="15" grpId="0"/>
      <p:bldP spid="1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571625" y="1928813"/>
            <a:ext cx="6286500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buFont typeface="Symbol" pitchFamily="18" charset="2"/>
              <a:buNone/>
              <a:defRPr/>
            </a:pPr>
            <a:r>
              <a:rPr lang="nl-NL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THANK YOU FOR YOUR ATTENTION!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286000" y="3071813"/>
            <a:ext cx="5000625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buFont typeface="Symbol" pitchFamily="18" charset="2"/>
              <a:buNone/>
              <a:defRPr/>
            </a:pPr>
            <a:r>
              <a:rPr lang="nl-NL" dirty="0">
                <a:solidFill>
                  <a:schemeClr val="tx1">
                    <a:lumMod val="75000"/>
                    <a:lumOff val="25000"/>
                  </a:schemeClr>
                </a:solidFill>
              </a:rPr>
              <a:t>GOOD LUCK AT JOB INTERVIEWS</a:t>
            </a:r>
            <a:r>
              <a:rPr lang="nl-NL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!</a:t>
            </a:r>
            <a:endParaRPr lang="nl-NL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857875" y="4572000"/>
            <a:ext cx="3000375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buFont typeface="Symbol" pitchFamily="18" charset="2"/>
              <a:buNone/>
              <a:defRPr/>
            </a:pPr>
            <a:r>
              <a:rPr lang="nl-NL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Together</a:t>
            </a:r>
            <a:r>
              <a:rPr lang="nl-NL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nl-NL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Abroad</a:t>
            </a:r>
            <a:endParaRPr lang="nl-NL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mph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to="1.5" calcmode="lin" valueType="num">
                                      <p:cBhvr override="childStyl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5" grpId="1"/>
      <p:bldP spid="6" grpId="0"/>
    </p:bldLst>
  </p:timing>
</p:sld>
</file>

<file path=ppt/theme/theme1.xml><?xml version="1.0" encoding="utf-8"?>
<a:theme xmlns:a="http://schemas.openxmlformats.org/drawingml/2006/main" name="1_Aangepast ontwerp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Aangepast ontwerp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-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-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5424</TotalTime>
  <Words>967</Words>
  <Application>Microsoft Office PowerPoint</Application>
  <PresentationFormat>On-screen Show (4:3)</PresentationFormat>
  <Paragraphs>228</Paragraphs>
  <Slides>26</Slides>
  <Notes>26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26</vt:i4>
      </vt:variant>
    </vt:vector>
  </HeadingPairs>
  <TitlesOfParts>
    <vt:vector size="33" baseType="lpstr">
      <vt:lpstr>Arial</vt:lpstr>
      <vt:lpstr>Symbol</vt:lpstr>
      <vt:lpstr>Calibri</vt:lpstr>
      <vt:lpstr>MicrogrammaDBolExt</vt:lpstr>
      <vt:lpstr>Corbel</vt:lpstr>
      <vt:lpstr>1_Aangepast ontwerp</vt:lpstr>
      <vt:lpstr>Aangepast ontwerp</vt:lpstr>
      <vt:lpstr>Slide 1</vt:lpstr>
      <vt:lpstr>Content</vt:lpstr>
      <vt:lpstr>Preparation &amp; Research</vt:lpstr>
      <vt:lpstr> Interviewers</vt:lpstr>
      <vt:lpstr> CV</vt:lpstr>
      <vt:lpstr>  Job interview is a highly subjective encounter</vt:lpstr>
      <vt:lpstr>  Predictable communication  pattern</vt:lpstr>
      <vt:lpstr>  Warm up - First impression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</vt:vector>
  </TitlesOfParts>
  <Company>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Together abroad</dc:title>
  <dc:creator>espen</dc:creator>
  <cp:lastModifiedBy>Irina Eschbach</cp:lastModifiedBy>
  <cp:revision>312</cp:revision>
  <dcterms:created xsi:type="dcterms:W3CDTF">2008-07-11T16:50:48Z</dcterms:created>
  <dcterms:modified xsi:type="dcterms:W3CDTF">2010-09-06T08:25:30Z</dcterms:modified>
</cp:coreProperties>
</file>